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5"/>
  </p:notesMasterIdLst>
  <p:handoutMasterIdLst>
    <p:handoutMasterId r:id="rId66"/>
  </p:handoutMasterIdLst>
  <p:sldIdLst>
    <p:sldId id="4814" r:id="rId2"/>
    <p:sldId id="4818" r:id="rId3"/>
    <p:sldId id="4817" r:id="rId4"/>
    <p:sldId id="4828" r:id="rId5"/>
    <p:sldId id="4870" r:id="rId6"/>
    <p:sldId id="4808" r:id="rId7"/>
    <p:sldId id="4809" r:id="rId8"/>
    <p:sldId id="4856" r:id="rId9"/>
    <p:sldId id="4854" r:id="rId10"/>
    <p:sldId id="4853" r:id="rId11"/>
    <p:sldId id="4851" r:id="rId12"/>
    <p:sldId id="4850" r:id="rId13"/>
    <p:sldId id="4852" r:id="rId14"/>
    <p:sldId id="4843" r:id="rId15"/>
    <p:sldId id="4857" r:id="rId16"/>
    <p:sldId id="4822" r:id="rId17"/>
    <p:sldId id="4826" r:id="rId18"/>
    <p:sldId id="4834" r:id="rId19"/>
    <p:sldId id="4827" r:id="rId20"/>
    <p:sldId id="4829" r:id="rId21"/>
    <p:sldId id="4830" r:id="rId22"/>
    <p:sldId id="4859" r:id="rId23"/>
    <p:sldId id="4868" r:id="rId24"/>
    <p:sldId id="4831" r:id="rId25"/>
    <p:sldId id="4842" r:id="rId26"/>
    <p:sldId id="4844" r:id="rId27"/>
    <p:sldId id="4845" r:id="rId28"/>
    <p:sldId id="4709" r:id="rId29"/>
    <p:sldId id="4777" r:id="rId30"/>
    <p:sldId id="4849" r:id="rId31"/>
    <p:sldId id="4833" r:id="rId32"/>
    <p:sldId id="4846" r:id="rId33"/>
    <p:sldId id="4864" r:id="rId34"/>
    <p:sldId id="4862" r:id="rId35"/>
    <p:sldId id="4863" r:id="rId36"/>
    <p:sldId id="4865" r:id="rId37"/>
    <p:sldId id="4867" r:id="rId38"/>
    <p:sldId id="4866" r:id="rId39"/>
    <p:sldId id="4754" r:id="rId40"/>
    <p:sldId id="4763" r:id="rId41"/>
    <p:sldId id="4764" r:id="rId42"/>
    <p:sldId id="4765" r:id="rId43"/>
    <p:sldId id="4766" r:id="rId44"/>
    <p:sldId id="4756" r:id="rId45"/>
    <p:sldId id="4772" r:id="rId46"/>
    <p:sldId id="4745" r:id="rId47"/>
    <p:sldId id="4753" r:id="rId48"/>
    <p:sldId id="4769" r:id="rId49"/>
    <p:sldId id="4869" r:id="rId50"/>
    <p:sldId id="4751" r:id="rId51"/>
    <p:sldId id="4752" r:id="rId52"/>
    <p:sldId id="4825" r:id="rId53"/>
    <p:sldId id="4823" r:id="rId54"/>
    <p:sldId id="4824" r:id="rId55"/>
    <p:sldId id="4872" r:id="rId56"/>
    <p:sldId id="4873" r:id="rId57"/>
    <p:sldId id="4871" r:id="rId58"/>
    <p:sldId id="4875" r:id="rId59"/>
    <p:sldId id="4874" r:id="rId60"/>
    <p:sldId id="4858" r:id="rId61"/>
    <p:sldId id="4860" r:id="rId62"/>
    <p:sldId id="4861" r:id="rId63"/>
    <p:sldId id="4549" r:id="rId6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ajin Xu" initials="JX" lastIdx="1" clrIdx="0">
    <p:extLst>
      <p:ext uri="{19B8F6BF-5375-455C-9EA6-DF929625EA0E}">
        <p15:presenceInfo xmlns:p15="http://schemas.microsoft.com/office/powerpoint/2012/main" userId="6ae293893b4b04a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131"/>
    <a:srgbClr val="FF85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4" autoAdjust="0"/>
    <p:restoredTop sz="87013" autoAdjust="0"/>
  </p:normalViewPr>
  <p:slideViewPr>
    <p:cSldViewPr snapToGrid="0">
      <p:cViewPr varScale="1">
        <p:scale>
          <a:sx n="66" d="100"/>
          <a:sy n="66" d="100"/>
        </p:scale>
        <p:origin x="528" y="48"/>
      </p:cViewPr>
      <p:guideLst/>
    </p:cSldViewPr>
  </p:slideViewPr>
  <p:notesTextViewPr>
    <p:cViewPr>
      <p:scale>
        <a:sx n="1" d="1"/>
        <a:sy n="1" d="1"/>
      </p:scale>
      <p:origin x="0" y="0"/>
    </p:cViewPr>
  </p:notesTextViewPr>
  <p:sorterViewPr>
    <p:cViewPr>
      <p:scale>
        <a:sx n="75" d="100"/>
        <a:sy n="75" d="100"/>
      </p:scale>
      <p:origin x="0" y="-7936"/>
    </p:cViewPr>
  </p:sorterViewPr>
  <p:notesViewPr>
    <p:cSldViewPr snapToGrid="0" showGuides="1">
      <p:cViewPr varScale="1">
        <p:scale>
          <a:sx n="68" d="100"/>
          <a:sy n="68" d="100"/>
        </p:scale>
        <p:origin x="2805" y="31"/>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0EDFC44D-B4E9-D9D0-BC47-AC8A0EF746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EDB07D64-2A99-C72F-9830-02B6FEF5CB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BA7247-EBD7-44A5-93AA-50905B6DC51B}" type="datetimeFigureOut">
              <a:rPr lang="zh-CN" altLang="en-US" smtClean="0"/>
              <a:t>2024/11/13</a:t>
            </a:fld>
            <a:endParaRPr lang="zh-CN" altLang="en-US"/>
          </a:p>
        </p:txBody>
      </p:sp>
      <p:sp>
        <p:nvSpPr>
          <p:cNvPr id="4" name="页脚占位符 3">
            <a:extLst>
              <a:ext uri="{FF2B5EF4-FFF2-40B4-BE49-F238E27FC236}">
                <a16:creationId xmlns:a16="http://schemas.microsoft.com/office/drawing/2014/main" id="{32EFECA4-A5FA-F67B-B7D0-71A8383F4B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C27A337E-FA3E-D349-8703-D4E96DF384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C4146D-95EF-4439-A5B2-7160A621071E}" type="slidenum">
              <a:rPr lang="zh-CN" altLang="en-US" smtClean="0"/>
              <a:t>‹#›</a:t>
            </a:fld>
            <a:endParaRPr lang="zh-CN" altLang="en-US"/>
          </a:p>
        </p:txBody>
      </p:sp>
    </p:spTree>
    <p:extLst>
      <p:ext uri="{BB962C8B-B14F-4D97-AF65-F5344CB8AC3E}">
        <p14:creationId xmlns:p14="http://schemas.microsoft.com/office/powerpoint/2010/main" val="14567284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C4C471-1F5D-4912-8363-E1374900D155}" type="datetimeFigureOut">
              <a:rPr lang="zh-CN" altLang="en-US" smtClean="0"/>
              <a:t>2024/11/13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6C5697-41B1-45DC-BB8C-867380561F69}" type="slidenum">
              <a:rPr lang="zh-CN" altLang="en-US" smtClean="0"/>
              <a:t>‹#›</a:t>
            </a:fld>
            <a:endParaRPr lang="zh-CN" altLang="en-US"/>
          </a:p>
        </p:txBody>
      </p:sp>
    </p:spTree>
    <p:extLst>
      <p:ext uri="{BB962C8B-B14F-4D97-AF65-F5344CB8AC3E}">
        <p14:creationId xmlns:p14="http://schemas.microsoft.com/office/powerpoint/2010/main" val="860157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6C5697-41B1-45DC-BB8C-867380561F69}" type="slidenum">
              <a:rPr lang="zh-CN" altLang="en-US" smtClean="0"/>
              <a:t>1</a:t>
            </a:fld>
            <a:endParaRPr lang="zh-CN" altLang="en-US"/>
          </a:p>
        </p:txBody>
      </p:sp>
    </p:spTree>
    <p:extLst>
      <p:ext uri="{BB962C8B-B14F-4D97-AF65-F5344CB8AC3E}">
        <p14:creationId xmlns:p14="http://schemas.microsoft.com/office/powerpoint/2010/main" val="4216259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a:t>
            </a:r>
            <a:r>
              <a:rPr lang="en-US" altLang="zh-CN" dirty="0" err="1"/>
              <a:t>Organisation</a:t>
            </a:r>
            <a:r>
              <a:rPr lang="en-US" altLang="zh-CN" dirty="0"/>
              <a:t> for Economic Co-operation and Development (OECD)</a:t>
            </a:r>
            <a:endParaRPr lang="zh-CN" altLang="en-US" dirty="0"/>
          </a:p>
        </p:txBody>
      </p:sp>
      <p:sp>
        <p:nvSpPr>
          <p:cNvPr id="4" name="灯片编号占位符 3"/>
          <p:cNvSpPr>
            <a:spLocks noGrp="1"/>
          </p:cNvSpPr>
          <p:nvPr>
            <p:ph type="sldNum" sz="quarter" idx="5"/>
          </p:nvPr>
        </p:nvSpPr>
        <p:spPr/>
        <p:txBody>
          <a:bodyPr/>
          <a:lstStyle/>
          <a:p>
            <a:fld id="{DB6C5697-41B1-45DC-BB8C-867380561F69}" type="slidenum">
              <a:rPr lang="zh-CN" altLang="en-US" smtClean="0"/>
              <a:t>10</a:t>
            </a:fld>
            <a:endParaRPr lang="zh-CN" altLang="en-US"/>
          </a:p>
        </p:txBody>
      </p:sp>
    </p:spTree>
    <p:extLst>
      <p:ext uri="{BB962C8B-B14F-4D97-AF65-F5344CB8AC3E}">
        <p14:creationId xmlns:p14="http://schemas.microsoft.com/office/powerpoint/2010/main" val="3636453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Digital Promise, </a:t>
            </a:r>
            <a:r>
              <a:rPr lang="en-GB" altLang="zh-CN" dirty="0"/>
              <a:t>a global </a:t>
            </a:r>
            <a:r>
              <a:rPr lang="en-GB" altLang="zh-CN" dirty="0" err="1"/>
              <a:t>nonprofit</a:t>
            </a:r>
            <a:r>
              <a:rPr lang="en-GB" altLang="zh-CN" dirty="0"/>
              <a:t> organization </a:t>
            </a:r>
            <a:endParaRPr lang="zh-CN" altLang="en-US" dirty="0"/>
          </a:p>
        </p:txBody>
      </p:sp>
      <p:sp>
        <p:nvSpPr>
          <p:cNvPr id="4" name="灯片编号占位符 3"/>
          <p:cNvSpPr>
            <a:spLocks noGrp="1"/>
          </p:cNvSpPr>
          <p:nvPr>
            <p:ph type="sldNum" sz="quarter" idx="5"/>
          </p:nvPr>
        </p:nvSpPr>
        <p:spPr/>
        <p:txBody>
          <a:bodyPr/>
          <a:lstStyle/>
          <a:p>
            <a:fld id="{DB6C5697-41B1-45DC-BB8C-867380561F69}" type="slidenum">
              <a:rPr lang="zh-CN" altLang="en-US" smtClean="0"/>
              <a:t>11</a:t>
            </a:fld>
            <a:endParaRPr lang="zh-CN" altLang="en-US"/>
          </a:p>
        </p:txBody>
      </p:sp>
    </p:spTree>
    <p:extLst>
      <p:ext uri="{BB962C8B-B14F-4D97-AF65-F5344CB8AC3E}">
        <p14:creationId xmlns:p14="http://schemas.microsoft.com/office/powerpoint/2010/main" val="4070102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6C5697-41B1-45DC-BB8C-867380561F69}" type="slidenum">
              <a:rPr lang="zh-CN" altLang="en-US" smtClean="0"/>
              <a:t>14</a:t>
            </a:fld>
            <a:endParaRPr lang="zh-CN" altLang="en-US"/>
          </a:p>
        </p:txBody>
      </p:sp>
    </p:spTree>
    <p:extLst>
      <p:ext uri="{BB962C8B-B14F-4D97-AF65-F5344CB8AC3E}">
        <p14:creationId xmlns:p14="http://schemas.microsoft.com/office/powerpoint/2010/main" val="237303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Successful prompt engineering in ELT requires more than just technical skills. It demands: </a:t>
            </a:r>
          </a:p>
          <a:p>
            <a:r>
              <a:rPr lang="en-US" altLang="zh-CN" dirty="0"/>
              <a:t>1) A strong foundation of general knowledge, and understanding of ELT pedagogy or pedagogical content knowledge;</a:t>
            </a:r>
          </a:p>
          <a:p>
            <a:r>
              <a:rPr lang="en-US" altLang="zh-CN" dirty="0"/>
              <a:t>2) The acumen to identify and address key challenges in ELT practice; and</a:t>
            </a:r>
          </a:p>
          <a:p>
            <a:r>
              <a:rPr lang="en-US" altLang="zh-CN" dirty="0"/>
              <a:t>3) The ultimate goal of prompt engineering in ELT is to facilitate effective learning, with a particular focus on creating </a:t>
            </a:r>
            <a:r>
              <a:rPr lang="en-US" altLang="zh-CN" dirty="0" err="1"/>
              <a:t>personalised</a:t>
            </a:r>
            <a:r>
              <a:rPr lang="en-US" altLang="zh-CN" dirty="0"/>
              <a:t> learning experiences for students.</a:t>
            </a:r>
            <a:endParaRPr lang="zh-CN" altLang="en-US" dirty="0"/>
          </a:p>
        </p:txBody>
      </p:sp>
      <p:sp>
        <p:nvSpPr>
          <p:cNvPr id="4" name="灯片编号占位符 3"/>
          <p:cNvSpPr>
            <a:spLocks noGrp="1"/>
          </p:cNvSpPr>
          <p:nvPr>
            <p:ph type="sldNum" sz="quarter" idx="5"/>
          </p:nvPr>
        </p:nvSpPr>
        <p:spPr/>
        <p:txBody>
          <a:bodyPr/>
          <a:lstStyle/>
          <a:p>
            <a:fld id="{DB6C5697-41B1-45DC-BB8C-867380561F69}" type="slidenum">
              <a:rPr lang="zh-CN" altLang="en-US" smtClean="0"/>
              <a:t>27</a:t>
            </a:fld>
            <a:endParaRPr lang="zh-CN" altLang="en-US"/>
          </a:p>
        </p:txBody>
      </p:sp>
    </p:spTree>
    <p:extLst>
      <p:ext uri="{BB962C8B-B14F-4D97-AF65-F5344CB8AC3E}">
        <p14:creationId xmlns:p14="http://schemas.microsoft.com/office/powerpoint/2010/main" val="1860997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翻转课堂</a:t>
            </a:r>
          </a:p>
        </p:txBody>
      </p:sp>
      <p:sp>
        <p:nvSpPr>
          <p:cNvPr id="4" name="灯片编号占位符 3"/>
          <p:cNvSpPr>
            <a:spLocks noGrp="1"/>
          </p:cNvSpPr>
          <p:nvPr>
            <p:ph type="sldNum" sz="quarter" idx="5"/>
          </p:nvPr>
        </p:nvSpPr>
        <p:spPr/>
        <p:txBody>
          <a:bodyPr/>
          <a:lstStyle/>
          <a:p>
            <a:fld id="{DB6C5697-41B1-45DC-BB8C-867380561F69}" type="slidenum">
              <a:rPr lang="zh-CN" altLang="en-US" smtClean="0"/>
              <a:t>44</a:t>
            </a:fld>
            <a:endParaRPr lang="zh-CN" altLang="en-US"/>
          </a:p>
        </p:txBody>
      </p:sp>
    </p:spTree>
    <p:extLst>
      <p:ext uri="{BB962C8B-B14F-4D97-AF65-F5344CB8AC3E}">
        <p14:creationId xmlns:p14="http://schemas.microsoft.com/office/powerpoint/2010/main" val="3937046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Student: Do you like skiing?</a:t>
            </a:r>
          </a:p>
          <a:p>
            <a:r>
              <a:rPr lang="en-US" altLang="zh-CN" dirty="0"/>
              <a:t>Mr. C: Yes, but the most important thing is to have fun and enjoy the experience.</a:t>
            </a:r>
          </a:p>
          <a:p>
            <a:r>
              <a:rPr lang="en-US" altLang="zh-CN" dirty="0"/>
              <a:t>Student: Thank you for sharing your knowledge, Mr. C.</a:t>
            </a:r>
          </a:p>
          <a:p>
            <a:r>
              <a:rPr lang="en-US" altLang="zh-CN" dirty="0"/>
              <a:t>Mr. C: My pleasure. Enjoy the Winter Olympics!</a:t>
            </a:r>
          </a:p>
          <a:p>
            <a:endParaRPr lang="zh-CN" altLang="en-US" dirty="0"/>
          </a:p>
        </p:txBody>
      </p:sp>
      <p:sp>
        <p:nvSpPr>
          <p:cNvPr id="4" name="灯片编号占位符 3"/>
          <p:cNvSpPr>
            <a:spLocks noGrp="1"/>
          </p:cNvSpPr>
          <p:nvPr>
            <p:ph type="sldNum" sz="quarter" idx="5"/>
          </p:nvPr>
        </p:nvSpPr>
        <p:spPr/>
        <p:txBody>
          <a:bodyPr/>
          <a:lstStyle/>
          <a:p>
            <a:fld id="{DB6C5697-41B1-45DC-BB8C-867380561F69}" type="slidenum">
              <a:rPr lang="zh-CN" altLang="en-US" smtClean="0"/>
              <a:t>48</a:t>
            </a:fld>
            <a:endParaRPr lang="zh-CN" altLang="en-US"/>
          </a:p>
        </p:txBody>
      </p:sp>
    </p:spTree>
    <p:extLst>
      <p:ext uri="{BB962C8B-B14F-4D97-AF65-F5344CB8AC3E}">
        <p14:creationId xmlns:p14="http://schemas.microsoft.com/office/powerpoint/2010/main" val="1115214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a:t>https://vtrs.hep.com.cn/#/more/ai-classic-cases</a:t>
            </a:r>
            <a:endParaRPr lang="zh-CN" altLang="en-US" dirty="0"/>
          </a:p>
        </p:txBody>
      </p:sp>
      <p:sp>
        <p:nvSpPr>
          <p:cNvPr id="4" name="灯片编号占位符 3"/>
          <p:cNvSpPr>
            <a:spLocks noGrp="1"/>
          </p:cNvSpPr>
          <p:nvPr>
            <p:ph type="sldNum" sz="quarter" idx="5"/>
          </p:nvPr>
        </p:nvSpPr>
        <p:spPr/>
        <p:txBody>
          <a:bodyPr/>
          <a:lstStyle/>
          <a:p>
            <a:fld id="{DB6C5697-41B1-45DC-BB8C-867380561F69}" type="slidenum">
              <a:rPr lang="zh-CN" altLang="en-US" smtClean="0"/>
              <a:t>55</a:t>
            </a:fld>
            <a:endParaRPr lang="zh-CN" altLang="en-US"/>
          </a:p>
        </p:txBody>
      </p:sp>
    </p:spTree>
    <p:extLst>
      <p:ext uri="{BB962C8B-B14F-4D97-AF65-F5344CB8AC3E}">
        <p14:creationId xmlns:p14="http://schemas.microsoft.com/office/powerpoint/2010/main" val="30831114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8E423124-39CD-4913-9849-3121C7D3E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5999" y="412371"/>
            <a:ext cx="2560002" cy="2160000"/>
          </a:xfrm>
          <a:prstGeom prst="rect">
            <a:avLst/>
          </a:prstGeom>
        </p:spPr>
      </p:pic>
      <p:sp>
        <p:nvSpPr>
          <p:cNvPr id="2" name="标题 1">
            <a:extLst>
              <a:ext uri="{FF2B5EF4-FFF2-40B4-BE49-F238E27FC236}">
                <a16:creationId xmlns:a16="http://schemas.microsoft.com/office/drawing/2014/main" id="{108BA41A-F73C-43E1-A071-D41A4C9C3A95}"/>
              </a:ext>
            </a:extLst>
          </p:cNvPr>
          <p:cNvSpPr>
            <a:spLocks noGrp="1"/>
          </p:cNvSpPr>
          <p:nvPr>
            <p:ph type="ctrTitle"/>
          </p:nvPr>
        </p:nvSpPr>
        <p:spPr>
          <a:xfrm>
            <a:off x="1523999" y="2160208"/>
            <a:ext cx="9384406" cy="1441830"/>
          </a:xfrm>
        </p:spPr>
        <p:txBody>
          <a:bodyPr anchor="b">
            <a:normAutofit/>
          </a:bodyPr>
          <a:lstStyle>
            <a:lvl1pPr algn="ctr">
              <a:defRPr sz="5400">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副标题 2">
            <a:extLst>
              <a:ext uri="{FF2B5EF4-FFF2-40B4-BE49-F238E27FC236}">
                <a16:creationId xmlns:a16="http://schemas.microsoft.com/office/drawing/2014/main" id="{AEF6B62B-BA8F-433D-B041-C3056A036A76}"/>
              </a:ext>
            </a:extLst>
          </p:cNvPr>
          <p:cNvSpPr>
            <a:spLocks noGrp="1"/>
          </p:cNvSpPr>
          <p:nvPr>
            <p:ph type="subTitle" idx="1"/>
          </p:nvPr>
        </p:nvSpPr>
        <p:spPr>
          <a:xfrm>
            <a:off x="1523999" y="3602038"/>
            <a:ext cx="938440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7F4FA14-25B5-4055-B930-D99F85C10105}"/>
              </a:ext>
            </a:extLst>
          </p:cNvPr>
          <p:cNvSpPr>
            <a:spLocks noGrp="1"/>
          </p:cNvSpPr>
          <p:nvPr>
            <p:ph type="dt" sz="half" idx="10"/>
          </p:nvPr>
        </p:nvSpPr>
        <p:spPr/>
        <p:txBody>
          <a:bodyPr/>
          <a:lstStyle/>
          <a:p>
            <a:fld id="{B4F7EA61-ED7C-4DE6-BE73-1849EBB1C704}" type="datetime1">
              <a:rPr lang="zh-CN" altLang="en-US" smtClean="0"/>
              <a:t>2024/11/13</a:t>
            </a:fld>
            <a:endParaRPr lang="zh-CN" altLang="en-US"/>
          </a:p>
        </p:txBody>
      </p:sp>
      <p:sp>
        <p:nvSpPr>
          <p:cNvPr id="5" name="页脚占位符 4">
            <a:extLst>
              <a:ext uri="{FF2B5EF4-FFF2-40B4-BE49-F238E27FC236}">
                <a16:creationId xmlns:a16="http://schemas.microsoft.com/office/drawing/2014/main" id="{D1143025-CA68-41DF-8EE6-AADF1065B721}"/>
              </a:ext>
            </a:extLst>
          </p:cNvPr>
          <p:cNvSpPr>
            <a:spLocks noGrp="1"/>
          </p:cNvSpPr>
          <p:nvPr>
            <p:ph type="ftr" sz="quarter" idx="11"/>
          </p:nvPr>
        </p:nvSpPr>
        <p:spPr/>
        <p:txBody>
          <a:bodyPr/>
          <a:lstStyle/>
          <a:p>
            <a:r>
              <a:rPr lang="en-US" altLang="zh-CN"/>
              <a:t>corpus.bfsu.edu.cn</a:t>
            </a:r>
            <a:endParaRPr lang="zh-CN" altLang="en-US"/>
          </a:p>
        </p:txBody>
      </p:sp>
      <p:sp>
        <p:nvSpPr>
          <p:cNvPr id="6" name="灯片编号占位符 5">
            <a:extLst>
              <a:ext uri="{FF2B5EF4-FFF2-40B4-BE49-F238E27FC236}">
                <a16:creationId xmlns:a16="http://schemas.microsoft.com/office/drawing/2014/main" id="{E27D7027-720E-41C3-86F4-CD2BE8C2A00E}"/>
              </a:ext>
            </a:extLst>
          </p:cNvPr>
          <p:cNvSpPr>
            <a:spLocks noGrp="1"/>
          </p:cNvSpPr>
          <p:nvPr>
            <p:ph type="sldNum" sz="quarter" idx="12"/>
          </p:nvPr>
        </p:nvSpPr>
        <p:spPr/>
        <p:txBody>
          <a:bodyPr/>
          <a:lstStyle/>
          <a:p>
            <a:fld id="{EFBAFEFF-5240-436E-82E5-56151E3F2C14}" type="slidenum">
              <a:rPr lang="zh-CN" altLang="en-US" smtClean="0"/>
              <a:t>‹#›</a:t>
            </a:fld>
            <a:endParaRPr lang="zh-CN" altLang="en-US"/>
          </a:p>
        </p:txBody>
      </p:sp>
      <p:sp>
        <p:nvSpPr>
          <p:cNvPr id="7" name="Rectangle 8">
            <a:extLst>
              <a:ext uri="{FF2B5EF4-FFF2-40B4-BE49-F238E27FC236}">
                <a16:creationId xmlns:a16="http://schemas.microsoft.com/office/drawing/2014/main" id="{9773A395-F5A2-449A-A12B-B9BBF6EDED4D}"/>
              </a:ext>
            </a:extLst>
          </p:cNvPr>
          <p:cNvSpPr>
            <a:spLocks noChangeArrowheads="1"/>
          </p:cNvSpPr>
          <p:nvPr userDrawn="1"/>
        </p:nvSpPr>
        <p:spPr bwMode="auto">
          <a:xfrm>
            <a:off x="2325362" y="3602037"/>
            <a:ext cx="8460000" cy="89999"/>
          </a:xfrm>
          <a:prstGeom prst="rect">
            <a:avLst/>
          </a:prstGeom>
          <a:gradFill rotWithShape="1">
            <a:gsLst>
              <a:gs pos="0">
                <a:srgbClr val="C80426"/>
              </a:gs>
              <a:gs pos="100000">
                <a:schemeClr val="bg1"/>
              </a:gs>
            </a:gsLst>
            <a:lin ang="0" scaled="1"/>
          </a:gradFill>
          <a:ln>
            <a:noFill/>
          </a:ln>
          <a:effec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dirty="0"/>
          </a:p>
        </p:txBody>
      </p:sp>
    </p:spTree>
    <p:extLst>
      <p:ext uri="{BB962C8B-B14F-4D97-AF65-F5344CB8AC3E}">
        <p14:creationId xmlns:p14="http://schemas.microsoft.com/office/powerpoint/2010/main" val="35412406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4A234CB-D7C2-4296-AEA7-7EC96C603765}"/>
              </a:ext>
            </a:extLst>
          </p:cNvPr>
          <p:cNvSpPr>
            <a:spLocks noGrp="1"/>
          </p:cNvSpPr>
          <p:nvPr>
            <p:ph type="dt" sz="half" idx="10"/>
          </p:nvPr>
        </p:nvSpPr>
        <p:spPr/>
        <p:txBody>
          <a:bodyPr/>
          <a:lstStyle/>
          <a:p>
            <a:fld id="{FAD4107F-E7C3-4ACF-9A58-93EC22487F2E}" type="datetime1">
              <a:rPr lang="zh-CN" altLang="en-US" smtClean="0"/>
              <a:t>2024/11/13</a:t>
            </a:fld>
            <a:endParaRPr lang="zh-CN" altLang="en-US"/>
          </a:p>
        </p:txBody>
      </p:sp>
      <p:sp>
        <p:nvSpPr>
          <p:cNvPr id="3" name="页脚占位符 2">
            <a:extLst>
              <a:ext uri="{FF2B5EF4-FFF2-40B4-BE49-F238E27FC236}">
                <a16:creationId xmlns:a16="http://schemas.microsoft.com/office/drawing/2014/main" id="{FC879D3E-311A-431F-99F8-8E8DFB69462A}"/>
              </a:ext>
            </a:extLst>
          </p:cNvPr>
          <p:cNvSpPr>
            <a:spLocks noGrp="1"/>
          </p:cNvSpPr>
          <p:nvPr>
            <p:ph type="ftr" sz="quarter" idx="11"/>
          </p:nvPr>
        </p:nvSpPr>
        <p:spPr/>
        <p:txBody>
          <a:bodyPr/>
          <a:lstStyle/>
          <a:p>
            <a:r>
              <a:rPr lang="en-US" altLang="zh-CN"/>
              <a:t>corpus.bfsu.edu.cn</a:t>
            </a:r>
            <a:endParaRPr lang="zh-CN" altLang="en-US"/>
          </a:p>
        </p:txBody>
      </p:sp>
      <p:sp>
        <p:nvSpPr>
          <p:cNvPr id="4" name="灯片编号占位符 3">
            <a:extLst>
              <a:ext uri="{FF2B5EF4-FFF2-40B4-BE49-F238E27FC236}">
                <a16:creationId xmlns:a16="http://schemas.microsoft.com/office/drawing/2014/main" id="{A98A200B-9C97-4D4B-A94D-2769618956D9}"/>
              </a:ext>
            </a:extLst>
          </p:cNvPr>
          <p:cNvSpPr>
            <a:spLocks noGrp="1"/>
          </p:cNvSpPr>
          <p:nvPr>
            <p:ph type="sldNum" sz="quarter" idx="12"/>
          </p:nvPr>
        </p:nvSpPr>
        <p:spPr/>
        <p:txBody>
          <a:bodyPr/>
          <a:lstStyle/>
          <a:p>
            <a:fld id="{EFBAFEFF-5240-436E-82E5-56151E3F2C14}" type="slidenum">
              <a:rPr lang="zh-CN" altLang="en-US" smtClean="0"/>
              <a:t>‹#›</a:t>
            </a:fld>
            <a:endParaRPr lang="zh-CN" altLang="en-US"/>
          </a:p>
        </p:txBody>
      </p:sp>
    </p:spTree>
    <p:extLst>
      <p:ext uri="{BB962C8B-B14F-4D97-AF65-F5344CB8AC3E}">
        <p14:creationId xmlns:p14="http://schemas.microsoft.com/office/powerpoint/2010/main" val="2002412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BB47B7-2208-468B-84B5-F596F5C92A8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379F23A-4B4C-4E53-BD4A-28440C937E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BDE03057-9B57-4A10-BFCF-85716920EB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EE0F1FA-35A1-407F-92B4-D21A4B12E29A}"/>
              </a:ext>
            </a:extLst>
          </p:cNvPr>
          <p:cNvSpPr>
            <a:spLocks noGrp="1"/>
          </p:cNvSpPr>
          <p:nvPr>
            <p:ph type="dt" sz="half" idx="10"/>
          </p:nvPr>
        </p:nvSpPr>
        <p:spPr/>
        <p:txBody>
          <a:bodyPr/>
          <a:lstStyle/>
          <a:p>
            <a:fld id="{CCF346EA-969E-45B8-8C01-1C6F9706DDD7}" type="datetime1">
              <a:rPr lang="zh-CN" altLang="en-US" smtClean="0"/>
              <a:t>2024/11/13</a:t>
            </a:fld>
            <a:endParaRPr lang="zh-CN" altLang="en-US"/>
          </a:p>
        </p:txBody>
      </p:sp>
      <p:sp>
        <p:nvSpPr>
          <p:cNvPr id="6" name="页脚占位符 5">
            <a:extLst>
              <a:ext uri="{FF2B5EF4-FFF2-40B4-BE49-F238E27FC236}">
                <a16:creationId xmlns:a16="http://schemas.microsoft.com/office/drawing/2014/main" id="{E1B3503D-2321-4295-8CD7-552A2398BBAC}"/>
              </a:ext>
            </a:extLst>
          </p:cNvPr>
          <p:cNvSpPr>
            <a:spLocks noGrp="1"/>
          </p:cNvSpPr>
          <p:nvPr>
            <p:ph type="ftr" sz="quarter" idx="11"/>
          </p:nvPr>
        </p:nvSpPr>
        <p:spPr/>
        <p:txBody>
          <a:bodyPr/>
          <a:lstStyle/>
          <a:p>
            <a:r>
              <a:rPr lang="en-US" altLang="zh-CN"/>
              <a:t>corpus.bfsu.edu.cn</a:t>
            </a:r>
            <a:endParaRPr lang="zh-CN" altLang="en-US"/>
          </a:p>
        </p:txBody>
      </p:sp>
      <p:sp>
        <p:nvSpPr>
          <p:cNvPr id="7" name="灯片编号占位符 6">
            <a:extLst>
              <a:ext uri="{FF2B5EF4-FFF2-40B4-BE49-F238E27FC236}">
                <a16:creationId xmlns:a16="http://schemas.microsoft.com/office/drawing/2014/main" id="{047400D5-5AAB-4760-9B9E-59A6AD5337C5}"/>
              </a:ext>
            </a:extLst>
          </p:cNvPr>
          <p:cNvSpPr>
            <a:spLocks noGrp="1"/>
          </p:cNvSpPr>
          <p:nvPr>
            <p:ph type="sldNum" sz="quarter" idx="12"/>
          </p:nvPr>
        </p:nvSpPr>
        <p:spPr/>
        <p:txBody>
          <a:bodyPr/>
          <a:lstStyle/>
          <a:p>
            <a:fld id="{EFBAFEFF-5240-436E-82E5-56151E3F2C14}" type="slidenum">
              <a:rPr lang="zh-CN" altLang="en-US" smtClean="0"/>
              <a:t>‹#›</a:t>
            </a:fld>
            <a:endParaRPr lang="zh-CN" altLang="en-US"/>
          </a:p>
        </p:txBody>
      </p:sp>
    </p:spTree>
    <p:extLst>
      <p:ext uri="{BB962C8B-B14F-4D97-AF65-F5344CB8AC3E}">
        <p14:creationId xmlns:p14="http://schemas.microsoft.com/office/powerpoint/2010/main" val="3352825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B605EA-3C97-427A-8F93-35A6D99025E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B8FDA64-1695-43C0-813B-1640CA973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EFCD22-0010-4067-9FCC-38683E54A9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483963D-3A72-4468-A3B9-FB306A8E2F23}"/>
              </a:ext>
            </a:extLst>
          </p:cNvPr>
          <p:cNvSpPr>
            <a:spLocks noGrp="1"/>
          </p:cNvSpPr>
          <p:nvPr>
            <p:ph type="dt" sz="half" idx="10"/>
          </p:nvPr>
        </p:nvSpPr>
        <p:spPr/>
        <p:txBody>
          <a:bodyPr/>
          <a:lstStyle/>
          <a:p>
            <a:fld id="{62626A38-A33D-4A00-B689-2E1EABC5BE7D}" type="datetime1">
              <a:rPr lang="zh-CN" altLang="en-US" smtClean="0"/>
              <a:t>2024/11/13</a:t>
            </a:fld>
            <a:endParaRPr lang="zh-CN" altLang="en-US"/>
          </a:p>
        </p:txBody>
      </p:sp>
      <p:sp>
        <p:nvSpPr>
          <p:cNvPr id="6" name="页脚占位符 5">
            <a:extLst>
              <a:ext uri="{FF2B5EF4-FFF2-40B4-BE49-F238E27FC236}">
                <a16:creationId xmlns:a16="http://schemas.microsoft.com/office/drawing/2014/main" id="{C4D2FC80-CA91-4E60-8DEA-A5F0777F78EC}"/>
              </a:ext>
            </a:extLst>
          </p:cNvPr>
          <p:cNvSpPr>
            <a:spLocks noGrp="1"/>
          </p:cNvSpPr>
          <p:nvPr>
            <p:ph type="ftr" sz="quarter" idx="11"/>
          </p:nvPr>
        </p:nvSpPr>
        <p:spPr/>
        <p:txBody>
          <a:bodyPr/>
          <a:lstStyle/>
          <a:p>
            <a:r>
              <a:rPr lang="en-US" altLang="zh-CN"/>
              <a:t>corpus.bfsu.edu.cn</a:t>
            </a:r>
            <a:endParaRPr lang="zh-CN" altLang="en-US"/>
          </a:p>
        </p:txBody>
      </p:sp>
      <p:sp>
        <p:nvSpPr>
          <p:cNvPr id="7" name="灯片编号占位符 6">
            <a:extLst>
              <a:ext uri="{FF2B5EF4-FFF2-40B4-BE49-F238E27FC236}">
                <a16:creationId xmlns:a16="http://schemas.microsoft.com/office/drawing/2014/main" id="{1AFF5D27-7CEC-4DDE-96B7-3EC57C0EF4A7}"/>
              </a:ext>
            </a:extLst>
          </p:cNvPr>
          <p:cNvSpPr>
            <a:spLocks noGrp="1"/>
          </p:cNvSpPr>
          <p:nvPr>
            <p:ph type="sldNum" sz="quarter" idx="12"/>
          </p:nvPr>
        </p:nvSpPr>
        <p:spPr/>
        <p:txBody>
          <a:bodyPr/>
          <a:lstStyle/>
          <a:p>
            <a:fld id="{EFBAFEFF-5240-436E-82E5-56151E3F2C14}" type="slidenum">
              <a:rPr lang="zh-CN" altLang="en-US" smtClean="0"/>
              <a:t>‹#›</a:t>
            </a:fld>
            <a:endParaRPr lang="zh-CN" altLang="en-US"/>
          </a:p>
        </p:txBody>
      </p:sp>
    </p:spTree>
    <p:extLst>
      <p:ext uri="{BB962C8B-B14F-4D97-AF65-F5344CB8AC3E}">
        <p14:creationId xmlns:p14="http://schemas.microsoft.com/office/powerpoint/2010/main" val="1129238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F3C0D0-4CDC-478C-AF91-E0FD20FDD30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1A35043-9626-4AC7-BC8D-156C6181887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0C99818-4AF5-4CF3-85E9-7A49483C68A2}"/>
              </a:ext>
            </a:extLst>
          </p:cNvPr>
          <p:cNvSpPr>
            <a:spLocks noGrp="1"/>
          </p:cNvSpPr>
          <p:nvPr>
            <p:ph type="dt" sz="half" idx="10"/>
          </p:nvPr>
        </p:nvSpPr>
        <p:spPr/>
        <p:txBody>
          <a:bodyPr/>
          <a:lstStyle/>
          <a:p>
            <a:fld id="{2F2B9DE8-FB8D-4E11-96B8-EE431DA1649D}" type="datetime1">
              <a:rPr lang="zh-CN" altLang="en-US" smtClean="0"/>
              <a:t>2024/11/13</a:t>
            </a:fld>
            <a:endParaRPr lang="zh-CN" altLang="en-US"/>
          </a:p>
        </p:txBody>
      </p:sp>
      <p:sp>
        <p:nvSpPr>
          <p:cNvPr id="5" name="页脚占位符 4">
            <a:extLst>
              <a:ext uri="{FF2B5EF4-FFF2-40B4-BE49-F238E27FC236}">
                <a16:creationId xmlns:a16="http://schemas.microsoft.com/office/drawing/2014/main" id="{0D58D5BA-70DC-44CE-B65B-B8EA063B60F3}"/>
              </a:ext>
            </a:extLst>
          </p:cNvPr>
          <p:cNvSpPr>
            <a:spLocks noGrp="1"/>
          </p:cNvSpPr>
          <p:nvPr>
            <p:ph type="ftr" sz="quarter" idx="11"/>
          </p:nvPr>
        </p:nvSpPr>
        <p:spPr/>
        <p:txBody>
          <a:bodyPr/>
          <a:lstStyle/>
          <a:p>
            <a:r>
              <a:rPr lang="en-US" altLang="zh-CN"/>
              <a:t>corpus.bfsu.edu.cn</a:t>
            </a:r>
            <a:endParaRPr lang="zh-CN" altLang="en-US"/>
          </a:p>
        </p:txBody>
      </p:sp>
      <p:sp>
        <p:nvSpPr>
          <p:cNvPr id="6" name="灯片编号占位符 5">
            <a:extLst>
              <a:ext uri="{FF2B5EF4-FFF2-40B4-BE49-F238E27FC236}">
                <a16:creationId xmlns:a16="http://schemas.microsoft.com/office/drawing/2014/main" id="{6930E92B-AC7C-475F-91D8-8002A287B6CC}"/>
              </a:ext>
            </a:extLst>
          </p:cNvPr>
          <p:cNvSpPr>
            <a:spLocks noGrp="1"/>
          </p:cNvSpPr>
          <p:nvPr>
            <p:ph type="sldNum" sz="quarter" idx="12"/>
          </p:nvPr>
        </p:nvSpPr>
        <p:spPr/>
        <p:txBody>
          <a:bodyPr/>
          <a:lstStyle/>
          <a:p>
            <a:fld id="{EFBAFEFF-5240-436E-82E5-56151E3F2C14}" type="slidenum">
              <a:rPr lang="zh-CN" altLang="en-US" smtClean="0"/>
              <a:t>‹#›</a:t>
            </a:fld>
            <a:endParaRPr lang="zh-CN" altLang="en-US"/>
          </a:p>
        </p:txBody>
      </p:sp>
    </p:spTree>
    <p:extLst>
      <p:ext uri="{BB962C8B-B14F-4D97-AF65-F5344CB8AC3E}">
        <p14:creationId xmlns:p14="http://schemas.microsoft.com/office/powerpoint/2010/main" val="1990952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3F36D42-E461-417A-B258-6326DF5AC8F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A385F5D-93E1-4D55-93C9-B2A1072A2BC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CEBD06B-53E8-419A-A295-3C3C6F6C4178}"/>
              </a:ext>
            </a:extLst>
          </p:cNvPr>
          <p:cNvSpPr>
            <a:spLocks noGrp="1"/>
          </p:cNvSpPr>
          <p:nvPr>
            <p:ph type="dt" sz="half" idx="10"/>
          </p:nvPr>
        </p:nvSpPr>
        <p:spPr/>
        <p:txBody>
          <a:bodyPr/>
          <a:lstStyle/>
          <a:p>
            <a:fld id="{15E87E7A-7DF5-4BA8-9D9C-235F4ABEDE77}" type="datetime1">
              <a:rPr lang="zh-CN" altLang="en-US" smtClean="0"/>
              <a:t>2024/11/13</a:t>
            </a:fld>
            <a:endParaRPr lang="zh-CN" altLang="en-US"/>
          </a:p>
        </p:txBody>
      </p:sp>
      <p:sp>
        <p:nvSpPr>
          <p:cNvPr id="5" name="页脚占位符 4">
            <a:extLst>
              <a:ext uri="{FF2B5EF4-FFF2-40B4-BE49-F238E27FC236}">
                <a16:creationId xmlns:a16="http://schemas.microsoft.com/office/drawing/2014/main" id="{9E016AD6-EF1B-4396-96D6-9402FFAE130A}"/>
              </a:ext>
            </a:extLst>
          </p:cNvPr>
          <p:cNvSpPr>
            <a:spLocks noGrp="1"/>
          </p:cNvSpPr>
          <p:nvPr>
            <p:ph type="ftr" sz="quarter" idx="11"/>
          </p:nvPr>
        </p:nvSpPr>
        <p:spPr/>
        <p:txBody>
          <a:bodyPr/>
          <a:lstStyle/>
          <a:p>
            <a:r>
              <a:rPr lang="en-US" altLang="zh-CN"/>
              <a:t>corpus.bfsu.edu.cn</a:t>
            </a:r>
            <a:endParaRPr lang="zh-CN" altLang="en-US"/>
          </a:p>
        </p:txBody>
      </p:sp>
      <p:sp>
        <p:nvSpPr>
          <p:cNvPr id="6" name="灯片编号占位符 5">
            <a:extLst>
              <a:ext uri="{FF2B5EF4-FFF2-40B4-BE49-F238E27FC236}">
                <a16:creationId xmlns:a16="http://schemas.microsoft.com/office/drawing/2014/main" id="{D757B27C-1C4B-4E28-BB0C-3D453108959B}"/>
              </a:ext>
            </a:extLst>
          </p:cNvPr>
          <p:cNvSpPr>
            <a:spLocks noGrp="1"/>
          </p:cNvSpPr>
          <p:nvPr>
            <p:ph type="sldNum" sz="quarter" idx="12"/>
          </p:nvPr>
        </p:nvSpPr>
        <p:spPr/>
        <p:txBody>
          <a:bodyPr/>
          <a:lstStyle/>
          <a:p>
            <a:fld id="{EFBAFEFF-5240-436E-82E5-56151E3F2C14}" type="slidenum">
              <a:rPr lang="zh-CN" altLang="en-US" smtClean="0"/>
              <a:t>‹#›</a:t>
            </a:fld>
            <a:endParaRPr lang="zh-CN" altLang="en-US"/>
          </a:p>
        </p:txBody>
      </p:sp>
    </p:spTree>
    <p:extLst>
      <p:ext uri="{BB962C8B-B14F-4D97-AF65-F5344CB8AC3E}">
        <p14:creationId xmlns:p14="http://schemas.microsoft.com/office/powerpoint/2010/main" val="244242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EC879DD6-90CC-17A9-BDCB-02AF319E2F48}"/>
              </a:ext>
            </a:extLst>
          </p:cNvPr>
          <p:cNvSpPr>
            <a:spLocks noGrp="1"/>
          </p:cNvSpPr>
          <p:nvPr>
            <p:ph type="dt" sz="half" idx="10"/>
          </p:nvPr>
        </p:nvSpPr>
        <p:spPr/>
        <p:txBody>
          <a:bodyPr/>
          <a:lstStyle/>
          <a:p>
            <a:fld id="{73E553DD-2289-41A9-BDAF-6FF6D6A41B29}" type="datetime1">
              <a:rPr lang="zh-CN" altLang="en-US" smtClean="0"/>
              <a:t>2024/11/13</a:t>
            </a:fld>
            <a:endParaRPr lang="zh-CN" altLang="en-US"/>
          </a:p>
        </p:txBody>
      </p:sp>
      <p:sp>
        <p:nvSpPr>
          <p:cNvPr id="4" name="页脚占位符 3">
            <a:extLst>
              <a:ext uri="{FF2B5EF4-FFF2-40B4-BE49-F238E27FC236}">
                <a16:creationId xmlns:a16="http://schemas.microsoft.com/office/drawing/2014/main" id="{7EBC4660-AC77-07FB-098C-65A383FC342B}"/>
              </a:ext>
            </a:extLst>
          </p:cNvPr>
          <p:cNvSpPr>
            <a:spLocks noGrp="1"/>
          </p:cNvSpPr>
          <p:nvPr>
            <p:ph type="ftr" sz="quarter" idx="11"/>
          </p:nvPr>
        </p:nvSpPr>
        <p:spPr/>
        <p:txBody>
          <a:bodyPr/>
          <a:lstStyle/>
          <a:p>
            <a:r>
              <a:rPr lang="en-US" altLang="zh-CN"/>
              <a:t>corpus.bfsu.edu.cn</a:t>
            </a:r>
            <a:endParaRPr lang="zh-CN" altLang="en-US"/>
          </a:p>
        </p:txBody>
      </p:sp>
      <p:sp>
        <p:nvSpPr>
          <p:cNvPr id="5" name="灯片编号占位符 4">
            <a:extLst>
              <a:ext uri="{FF2B5EF4-FFF2-40B4-BE49-F238E27FC236}">
                <a16:creationId xmlns:a16="http://schemas.microsoft.com/office/drawing/2014/main" id="{16B3FE1F-758F-DDDA-FA72-AD0D04E97E67}"/>
              </a:ext>
            </a:extLst>
          </p:cNvPr>
          <p:cNvSpPr>
            <a:spLocks noGrp="1"/>
          </p:cNvSpPr>
          <p:nvPr>
            <p:ph type="sldNum" sz="quarter" idx="12"/>
          </p:nvPr>
        </p:nvSpPr>
        <p:spPr/>
        <p:txBody>
          <a:bodyPr/>
          <a:lstStyle/>
          <a:p>
            <a:fld id="{EFBAFEFF-5240-436E-82E5-56151E3F2C14}" type="slidenum">
              <a:rPr lang="zh-CN" altLang="en-US" smtClean="0"/>
              <a:t>‹#›</a:t>
            </a:fld>
            <a:endParaRPr lang="zh-CN" altLang="en-US"/>
          </a:p>
        </p:txBody>
      </p:sp>
      <p:pic>
        <p:nvPicPr>
          <p:cNvPr id="6" name="图片 5">
            <a:extLst>
              <a:ext uri="{FF2B5EF4-FFF2-40B4-BE49-F238E27FC236}">
                <a16:creationId xmlns:a16="http://schemas.microsoft.com/office/drawing/2014/main" id="{07D9EE6D-5DB6-9D59-782E-34CC2A43D9C5}"/>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11900" y="835643"/>
            <a:ext cx="1923974" cy="1623352"/>
          </a:xfrm>
          <a:prstGeom prst="rect">
            <a:avLst/>
          </a:prstGeom>
        </p:spPr>
      </p:pic>
    </p:spTree>
    <p:extLst>
      <p:ext uri="{BB962C8B-B14F-4D97-AF65-F5344CB8AC3E}">
        <p14:creationId xmlns:p14="http://schemas.microsoft.com/office/powerpoint/2010/main" val="3026876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页">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B7DA974E-5040-225F-84B4-4C66BECDF5E1}"/>
              </a:ext>
            </a:extLst>
          </p:cNvPr>
          <p:cNvSpPr>
            <a:spLocks noGrp="1"/>
          </p:cNvSpPr>
          <p:nvPr>
            <p:ph type="dt" sz="half" idx="10"/>
          </p:nvPr>
        </p:nvSpPr>
        <p:spPr/>
        <p:txBody>
          <a:bodyPr/>
          <a:lstStyle/>
          <a:p>
            <a:fld id="{93CBC18C-23F0-4BCB-8B57-1C6B48A1D9D9}" type="datetime1">
              <a:rPr lang="zh-CN" altLang="en-US" smtClean="0"/>
              <a:t>2024/11/13</a:t>
            </a:fld>
            <a:endParaRPr lang="zh-CN" altLang="en-US"/>
          </a:p>
        </p:txBody>
      </p:sp>
      <p:sp>
        <p:nvSpPr>
          <p:cNvPr id="4" name="页脚占位符 3">
            <a:extLst>
              <a:ext uri="{FF2B5EF4-FFF2-40B4-BE49-F238E27FC236}">
                <a16:creationId xmlns:a16="http://schemas.microsoft.com/office/drawing/2014/main" id="{40D962DC-0F01-4EE8-73EB-037789FC8F37}"/>
              </a:ext>
            </a:extLst>
          </p:cNvPr>
          <p:cNvSpPr>
            <a:spLocks noGrp="1"/>
          </p:cNvSpPr>
          <p:nvPr>
            <p:ph type="ftr" sz="quarter" idx="11"/>
          </p:nvPr>
        </p:nvSpPr>
        <p:spPr/>
        <p:txBody>
          <a:bodyPr/>
          <a:lstStyle/>
          <a:p>
            <a:r>
              <a:rPr lang="en-US" altLang="zh-CN"/>
              <a:t>corpus.bfsu.edu.cn</a:t>
            </a:r>
            <a:endParaRPr lang="zh-CN" altLang="en-US"/>
          </a:p>
        </p:txBody>
      </p:sp>
      <p:sp>
        <p:nvSpPr>
          <p:cNvPr id="5" name="灯片编号占位符 4">
            <a:extLst>
              <a:ext uri="{FF2B5EF4-FFF2-40B4-BE49-F238E27FC236}">
                <a16:creationId xmlns:a16="http://schemas.microsoft.com/office/drawing/2014/main" id="{FC5CF0BF-1EAE-E908-916F-0B69781814CD}"/>
              </a:ext>
            </a:extLst>
          </p:cNvPr>
          <p:cNvSpPr>
            <a:spLocks noGrp="1"/>
          </p:cNvSpPr>
          <p:nvPr>
            <p:ph type="sldNum" sz="quarter" idx="12"/>
          </p:nvPr>
        </p:nvSpPr>
        <p:spPr/>
        <p:txBody>
          <a:bodyPr/>
          <a:lstStyle/>
          <a:p>
            <a:fld id="{EFBAFEFF-5240-436E-82E5-56151E3F2C14}" type="slidenum">
              <a:rPr lang="zh-CN" altLang="en-US" smtClean="0"/>
              <a:t>‹#›</a:t>
            </a:fld>
            <a:endParaRPr lang="zh-CN" altLang="en-US"/>
          </a:p>
        </p:txBody>
      </p:sp>
      <p:sp>
        <p:nvSpPr>
          <p:cNvPr id="6" name="标题 1">
            <a:extLst>
              <a:ext uri="{FF2B5EF4-FFF2-40B4-BE49-F238E27FC236}">
                <a16:creationId xmlns:a16="http://schemas.microsoft.com/office/drawing/2014/main" id="{18FA3CEA-79BA-E92B-EBA6-F7C0455FFC22}"/>
              </a:ext>
            </a:extLst>
          </p:cNvPr>
          <p:cNvSpPr>
            <a:spLocks noGrp="1"/>
          </p:cNvSpPr>
          <p:nvPr>
            <p:ph type="ctrTitle"/>
          </p:nvPr>
        </p:nvSpPr>
        <p:spPr>
          <a:xfrm>
            <a:off x="1792466" y="1987170"/>
            <a:ext cx="8576987" cy="1441830"/>
          </a:xfrm>
        </p:spPr>
        <p:txBody>
          <a:bodyPr anchor="b">
            <a:normAutofit/>
          </a:bodyPr>
          <a:lstStyle>
            <a:lvl1pPr algn="l">
              <a:defRPr sz="5400">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7" name="Rectangle 8">
            <a:extLst>
              <a:ext uri="{FF2B5EF4-FFF2-40B4-BE49-F238E27FC236}">
                <a16:creationId xmlns:a16="http://schemas.microsoft.com/office/drawing/2014/main" id="{FDEC17CF-58F8-CA8E-B845-366B1ECDF85F}"/>
              </a:ext>
            </a:extLst>
          </p:cNvPr>
          <p:cNvSpPr>
            <a:spLocks noChangeArrowheads="1"/>
          </p:cNvSpPr>
          <p:nvPr userDrawn="1"/>
        </p:nvSpPr>
        <p:spPr bwMode="auto">
          <a:xfrm>
            <a:off x="1792466" y="3602038"/>
            <a:ext cx="8992896" cy="89998"/>
          </a:xfrm>
          <a:prstGeom prst="rect">
            <a:avLst/>
          </a:prstGeom>
          <a:gradFill rotWithShape="1">
            <a:gsLst>
              <a:gs pos="0">
                <a:srgbClr val="C80426"/>
              </a:gs>
              <a:gs pos="100000">
                <a:schemeClr val="bg1"/>
              </a:gs>
            </a:gsLst>
            <a:lin ang="0" scaled="1"/>
          </a:gradFill>
          <a:ln>
            <a:noFill/>
          </a:ln>
          <a:effec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dirty="0"/>
          </a:p>
        </p:txBody>
      </p:sp>
    </p:spTree>
    <p:extLst>
      <p:ext uri="{BB962C8B-B14F-4D97-AF65-F5344CB8AC3E}">
        <p14:creationId xmlns:p14="http://schemas.microsoft.com/office/powerpoint/2010/main" val="62474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1">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820EE95-E444-E57C-9290-00868F030642}"/>
              </a:ext>
            </a:extLst>
          </p:cNvPr>
          <p:cNvSpPr/>
          <p:nvPr userDrawn="1"/>
        </p:nvSpPr>
        <p:spPr>
          <a:xfrm>
            <a:off x="-1" y="0"/>
            <a:ext cx="179590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 name="标题 1">
            <a:extLst>
              <a:ext uri="{FF2B5EF4-FFF2-40B4-BE49-F238E27FC236}">
                <a16:creationId xmlns:a16="http://schemas.microsoft.com/office/drawing/2014/main" id="{D80AB0FE-B697-9D34-A7E0-8BDBC73963A8}"/>
              </a:ext>
            </a:extLst>
          </p:cNvPr>
          <p:cNvSpPr>
            <a:spLocks noGrp="1"/>
          </p:cNvSpPr>
          <p:nvPr>
            <p:ph type="title"/>
          </p:nvPr>
        </p:nvSpPr>
        <p:spPr>
          <a:xfrm>
            <a:off x="2343529" y="461448"/>
            <a:ext cx="9010271" cy="609831"/>
          </a:xfrm>
        </p:spPr>
        <p:txBody>
          <a:bodyPr/>
          <a:lstStyle/>
          <a:p>
            <a:r>
              <a:rPr lang="zh-CN" altLang="en-US" dirty="0"/>
              <a:t>单击此处编辑母版标题样式</a:t>
            </a:r>
          </a:p>
        </p:txBody>
      </p:sp>
      <p:sp>
        <p:nvSpPr>
          <p:cNvPr id="3" name="日期占位符 2">
            <a:extLst>
              <a:ext uri="{FF2B5EF4-FFF2-40B4-BE49-F238E27FC236}">
                <a16:creationId xmlns:a16="http://schemas.microsoft.com/office/drawing/2014/main" id="{CEB095D2-23B7-C580-873F-14A666AE9F4F}"/>
              </a:ext>
            </a:extLst>
          </p:cNvPr>
          <p:cNvSpPr>
            <a:spLocks noGrp="1"/>
          </p:cNvSpPr>
          <p:nvPr>
            <p:ph type="dt" sz="half" idx="10"/>
          </p:nvPr>
        </p:nvSpPr>
        <p:spPr/>
        <p:txBody>
          <a:bodyPr/>
          <a:lstStyle/>
          <a:p>
            <a:fld id="{1AF91E1F-3440-4A66-8834-25369189B990}" type="datetime1">
              <a:rPr lang="zh-CN" altLang="en-US" smtClean="0"/>
              <a:t>2024/11/13</a:t>
            </a:fld>
            <a:endParaRPr lang="zh-CN" altLang="en-US"/>
          </a:p>
        </p:txBody>
      </p:sp>
      <p:sp>
        <p:nvSpPr>
          <p:cNvPr id="4" name="页脚占位符 3">
            <a:extLst>
              <a:ext uri="{FF2B5EF4-FFF2-40B4-BE49-F238E27FC236}">
                <a16:creationId xmlns:a16="http://schemas.microsoft.com/office/drawing/2014/main" id="{801C91E0-18D0-96D2-C95E-A46D4BBAE787}"/>
              </a:ext>
            </a:extLst>
          </p:cNvPr>
          <p:cNvSpPr>
            <a:spLocks noGrp="1"/>
          </p:cNvSpPr>
          <p:nvPr>
            <p:ph type="ftr" sz="quarter" idx="11"/>
          </p:nvPr>
        </p:nvSpPr>
        <p:spPr/>
        <p:txBody>
          <a:bodyPr/>
          <a:lstStyle/>
          <a:p>
            <a:r>
              <a:rPr lang="en-US" altLang="zh-CN"/>
              <a:t>corpus.bfsu.edu.cn</a:t>
            </a:r>
            <a:endParaRPr lang="zh-CN" altLang="en-US"/>
          </a:p>
        </p:txBody>
      </p:sp>
      <p:sp>
        <p:nvSpPr>
          <p:cNvPr id="5" name="灯片编号占位符 4">
            <a:extLst>
              <a:ext uri="{FF2B5EF4-FFF2-40B4-BE49-F238E27FC236}">
                <a16:creationId xmlns:a16="http://schemas.microsoft.com/office/drawing/2014/main" id="{84D27814-622F-FCD4-0B50-1DE5844D00C7}"/>
              </a:ext>
            </a:extLst>
          </p:cNvPr>
          <p:cNvSpPr>
            <a:spLocks noGrp="1"/>
          </p:cNvSpPr>
          <p:nvPr>
            <p:ph type="sldNum" sz="quarter" idx="12"/>
          </p:nvPr>
        </p:nvSpPr>
        <p:spPr/>
        <p:txBody>
          <a:bodyPr/>
          <a:lstStyle/>
          <a:p>
            <a:fld id="{EFBAFEFF-5240-436E-82E5-56151E3F2C14}" type="slidenum">
              <a:rPr lang="zh-CN" altLang="en-US" smtClean="0"/>
              <a:t>‹#›</a:t>
            </a:fld>
            <a:endParaRPr lang="zh-CN" altLang="en-US"/>
          </a:p>
        </p:txBody>
      </p:sp>
      <p:pic>
        <p:nvPicPr>
          <p:cNvPr id="7" name="图片 6">
            <a:extLst>
              <a:ext uri="{FF2B5EF4-FFF2-40B4-BE49-F238E27FC236}">
                <a16:creationId xmlns:a16="http://schemas.microsoft.com/office/drawing/2014/main" id="{AE9FF901-136B-2DED-96DE-E1ECDB37AEAD}"/>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099" y="217699"/>
            <a:ext cx="1185708" cy="1000441"/>
          </a:xfrm>
          <a:prstGeom prst="rect">
            <a:avLst/>
          </a:prstGeom>
        </p:spPr>
      </p:pic>
      <p:sp>
        <p:nvSpPr>
          <p:cNvPr id="8" name="内容占位符 2">
            <a:extLst>
              <a:ext uri="{FF2B5EF4-FFF2-40B4-BE49-F238E27FC236}">
                <a16:creationId xmlns:a16="http://schemas.microsoft.com/office/drawing/2014/main" id="{A2014270-05D5-A01E-83AC-1BD49E5CC43D}"/>
              </a:ext>
            </a:extLst>
          </p:cNvPr>
          <p:cNvSpPr>
            <a:spLocks noGrp="1"/>
          </p:cNvSpPr>
          <p:nvPr>
            <p:ph idx="1"/>
          </p:nvPr>
        </p:nvSpPr>
        <p:spPr>
          <a:xfrm>
            <a:off x="2343528" y="1283052"/>
            <a:ext cx="9010271" cy="4873217"/>
          </a:xfrm>
        </p:spPr>
        <p:txBody>
          <a:bodyPr/>
          <a:lstStyle>
            <a:lvl1pPr marL="228600" indent="-228600">
              <a:buClr>
                <a:srgbClr val="C00000"/>
              </a:buClr>
              <a:buFont typeface="Arial" panose="020B0604020202020204" pitchFamily="34" charset="0"/>
              <a:buChar char="•"/>
              <a:defRPr>
                <a:latin typeface="微软雅黑" panose="020B0503020204020204" pitchFamily="34" charset="-122"/>
                <a:ea typeface="微软雅黑" panose="020B0503020204020204" pitchFamily="34" charset="-122"/>
              </a:defRPr>
            </a:lvl1pPr>
            <a:lvl2pPr marL="685800" indent="-228600">
              <a:buClr>
                <a:srgbClr val="C00000"/>
              </a:buClr>
              <a:buFont typeface="Arial" panose="020B0604020202020204" pitchFamily="34" charset="0"/>
              <a:buChar char="•"/>
              <a:defRPr>
                <a:latin typeface="微软雅黑" panose="020B0503020204020204" pitchFamily="34" charset="-122"/>
                <a:ea typeface="微软雅黑" panose="020B0503020204020204" pitchFamily="34" charset="-122"/>
              </a:defRPr>
            </a:lvl2pPr>
            <a:lvl3pPr marL="1143000" indent="-228600">
              <a:buClr>
                <a:srgbClr val="C00000"/>
              </a:buClr>
              <a:buFont typeface="Arial" panose="020B0604020202020204" pitchFamily="34" charset="0"/>
              <a:buChar char="•"/>
              <a:defRPr>
                <a:latin typeface="微软雅黑" panose="020B0503020204020204" pitchFamily="34" charset="-122"/>
                <a:ea typeface="微软雅黑" panose="020B0503020204020204" pitchFamily="34" charset="-122"/>
              </a:defRPr>
            </a:lvl3pPr>
            <a:lvl4pPr marL="1600200" indent="-228600">
              <a:buClr>
                <a:srgbClr val="C00000"/>
              </a:buClr>
              <a:buFont typeface="Arial" panose="020B0604020202020204" pitchFamily="34" charset="0"/>
              <a:buChar char="•"/>
              <a:defRPr>
                <a:latin typeface="微软雅黑" panose="020B0503020204020204" pitchFamily="34" charset="-122"/>
                <a:ea typeface="微软雅黑" panose="020B0503020204020204" pitchFamily="34" charset="-122"/>
              </a:defRPr>
            </a:lvl4pPr>
            <a:lvl5pPr marL="2057400" indent="-228600">
              <a:buClr>
                <a:srgbClr val="C00000"/>
              </a:buClr>
              <a:buFont typeface="Arial" panose="020B0604020202020204" pitchFamily="34" charset="0"/>
              <a:buChar cha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184203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内容页2">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0B4E7F-3479-493F-BA8F-492F4F5F253E}"/>
              </a:ext>
            </a:extLst>
          </p:cNvPr>
          <p:cNvSpPr>
            <a:spLocks noGrp="1"/>
          </p:cNvSpPr>
          <p:nvPr>
            <p:ph type="title"/>
          </p:nvPr>
        </p:nvSpPr>
        <p:spPr>
          <a:xfrm>
            <a:off x="838200" y="369838"/>
            <a:ext cx="8806095" cy="704323"/>
          </a:xfrm>
        </p:spPr>
        <p:txBody>
          <a:bodyPr>
            <a:normAutofit/>
          </a:bodyPr>
          <a:lstStyle>
            <a:lvl1pPr>
              <a:defRPr sz="3600">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05464522-04AC-402E-91BD-1A91529E0A61}"/>
              </a:ext>
            </a:extLst>
          </p:cNvPr>
          <p:cNvSpPr>
            <a:spLocks noGrp="1"/>
          </p:cNvSpPr>
          <p:nvPr>
            <p:ph idx="1"/>
          </p:nvPr>
        </p:nvSpPr>
        <p:spPr>
          <a:xfrm>
            <a:off x="838200" y="1283052"/>
            <a:ext cx="10515600" cy="4873217"/>
          </a:xfrm>
        </p:spPr>
        <p:txBody>
          <a:bodyPr/>
          <a:lstStyle>
            <a:lvl1pPr marL="228600" indent="-228600">
              <a:buClr>
                <a:srgbClr val="C00000"/>
              </a:buClr>
              <a:buFont typeface="Arial" panose="020B0604020202020204" pitchFamily="34" charset="0"/>
              <a:buChar char="•"/>
              <a:defRPr>
                <a:latin typeface="微软雅黑" panose="020B0503020204020204" pitchFamily="34" charset="-122"/>
                <a:ea typeface="微软雅黑" panose="020B0503020204020204" pitchFamily="34" charset="-122"/>
              </a:defRPr>
            </a:lvl1pPr>
            <a:lvl2pPr marL="685800" indent="-228600">
              <a:buClr>
                <a:srgbClr val="C00000"/>
              </a:buClr>
              <a:buFont typeface="Arial" panose="020B0604020202020204" pitchFamily="34" charset="0"/>
              <a:buChar char="•"/>
              <a:defRPr>
                <a:latin typeface="微软雅黑" panose="020B0503020204020204" pitchFamily="34" charset="-122"/>
                <a:ea typeface="微软雅黑" panose="020B0503020204020204" pitchFamily="34" charset="-122"/>
              </a:defRPr>
            </a:lvl2pPr>
            <a:lvl3pPr marL="1143000" indent="-228600">
              <a:buClr>
                <a:srgbClr val="C00000"/>
              </a:buClr>
              <a:buFont typeface="Arial" panose="020B0604020202020204" pitchFamily="34" charset="0"/>
              <a:buChar char="•"/>
              <a:defRPr>
                <a:latin typeface="微软雅黑" panose="020B0503020204020204" pitchFamily="34" charset="-122"/>
                <a:ea typeface="微软雅黑" panose="020B0503020204020204" pitchFamily="34" charset="-122"/>
              </a:defRPr>
            </a:lvl3pPr>
            <a:lvl4pPr marL="1600200" indent="-228600">
              <a:buClr>
                <a:srgbClr val="C00000"/>
              </a:buClr>
              <a:buFont typeface="Arial" panose="020B0604020202020204" pitchFamily="34" charset="0"/>
              <a:buChar char="•"/>
              <a:defRPr>
                <a:latin typeface="微软雅黑" panose="020B0503020204020204" pitchFamily="34" charset="-122"/>
                <a:ea typeface="微软雅黑" panose="020B0503020204020204" pitchFamily="34" charset="-122"/>
              </a:defRPr>
            </a:lvl4pPr>
            <a:lvl5pPr marL="2057400" indent="-228600">
              <a:buClr>
                <a:srgbClr val="C00000"/>
              </a:buClr>
              <a:buFont typeface="Arial" panose="020B0604020202020204" pitchFamily="34" charset="0"/>
              <a:buChar cha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06372C5-445E-4384-9911-0FD748749D3E}"/>
              </a:ext>
            </a:extLst>
          </p:cNvPr>
          <p:cNvSpPr>
            <a:spLocks noGrp="1"/>
          </p:cNvSpPr>
          <p:nvPr>
            <p:ph type="dt" sz="half" idx="10"/>
          </p:nvPr>
        </p:nvSpPr>
        <p:spPr/>
        <p:txBody>
          <a:bodyPr/>
          <a:lstStyle/>
          <a:p>
            <a:fld id="{9A034F16-1C42-4A76-8EC4-E840192E039F}" type="datetime1">
              <a:rPr lang="zh-CN" altLang="en-US" smtClean="0"/>
              <a:t>2024/11/13</a:t>
            </a:fld>
            <a:endParaRPr lang="zh-CN" altLang="en-US"/>
          </a:p>
        </p:txBody>
      </p:sp>
      <p:sp>
        <p:nvSpPr>
          <p:cNvPr id="5" name="页脚占位符 4">
            <a:extLst>
              <a:ext uri="{FF2B5EF4-FFF2-40B4-BE49-F238E27FC236}">
                <a16:creationId xmlns:a16="http://schemas.microsoft.com/office/drawing/2014/main" id="{9C0BC558-61AC-4239-96D6-095C140347EE}"/>
              </a:ext>
            </a:extLst>
          </p:cNvPr>
          <p:cNvSpPr>
            <a:spLocks noGrp="1"/>
          </p:cNvSpPr>
          <p:nvPr>
            <p:ph type="ftr" sz="quarter" idx="11"/>
          </p:nvPr>
        </p:nvSpPr>
        <p:spPr/>
        <p:txBody>
          <a:bodyPr/>
          <a:lstStyle>
            <a:lvl1pPr>
              <a:defRPr b="1"/>
            </a:lvl1pPr>
          </a:lstStyle>
          <a:p>
            <a:r>
              <a:rPr lang="en-US" altLang="zh-CN" dirty="0"/>
              <a:t>corpus.bfsu.edu.cn</a:t>
            </a:r>
            <a:endParaRPr lang="zh-CN" altLang="en-US" dirty="0"/>
          </a:p>
        </p:txBody>
      </p:sp>
      <p:sp>
        <p:nvSpPr>
          <p:cNvPr id="6" name="灯片编号占位符 5">
            <a:extLst>
              <a:ext uri="{FF2B5EF4-FFF2-40B4-BE49-F238E27FC236}">
                <a16:creationId xmlns:a16="http://schemas.microsoft.com/office/drawing/2014/main" id="{3025015A-F68C-41DE-9E36-6446C8E9FFF2}"/>
              </a:ext>
            </a:extLst>
          </p:cNvPr>
          <p:cNvSpPr>
            <a:spLocks noGrp="1"/>
          </p:cNvSpPr>
          <p:nvPr>
            <p:ph type="sldNum" sz="quarter" idx="12"/>
          </p:nvPr>
        </p:nvSpPr>
        <p:spPr/>
        <p:txBody>
          <a:bodyPr/>
          <a:lstStyle/>
          <a:p>
            <a:fld id="{EFBAFEFF-5240-436E-82E5-56151E3F2C14}" type="slidenum">
              <a:rPr lang="zh-CN" altLang="en-US" smtClean="0"/>
              <a:t>‹#›</a:t>
            </a:fld>
            <a:endParaRPr lang="zh-CN" altLang="en-US"/>
          </a:p>
        </p:txBody>
      </p:sp>
      <p:pic>
        <p:nvPicPr>
          <p:cNvPr id="7" name="图片 6">
            <a:extLst>
              <a:ext uri="{FF2B5EF4-FFF2-40B4-BE49-F238E27FC236}">
                <a16:creationId xmlns:a16="http://schemas.microsoft.com/office/drawing/2014/main" id="{0A71B3DD-9DD2-422B-97AF-C4E7D8B80B60}"/>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68092" y="173799"/>
            <a:ext cx="1185708" cy="1000441"/>
          </a:xfrm>
          <a:prstGeom prst="rect">
            <a:avLst/>
          </a:prstGeom>
        </p:spPr>
      </p:pic>
      <p:sp>
        <p:nvSpPr>
          <p:cNvPr id="8" name="Rectangle 8">
            <a:extLst>
              <a:ext uri="{FF2B5EF4-FFF2-40B4-BE49-F238E27FC236}">
                <a16:creationId xmlns:a16="http://schemas.microsoft.com/office/drawing/2014/main" id="{9B030C6E-3FB1-4E21-886A-A7902102FC88}"/>
              </a:ext>
            </a:extLst>
          </p:cNvPr>
          <p:cNvSpPr>
            <a:spLocks noChangeArrowheads="1"/>
          </p:cNvSpPr>
          <p:nvPr userDrawn="1"/>
        </p:nvSpPr>
        <p:spPr bwMode="auto">
          <a:xfrm flipV="1">
            <a:off x="838200" y="1138240"/>
            <a:ext cx="9922653" cy="72000"/>
          </a:xfrm>
          <a:prstGeom prst="rect">
            <a:avLst/>
          </a:prstGeom>
          <a:gradFill rotWithShape="1">
            <a:gsLst>
              <a:gs pos="0">
                <a:srgbClr val="C80426"/>
              </a:gs>
              <a:gs pos="100000">
                <a:schemeClr val="bg1"/>
              </a:gs>
            </a:gsLst>
            <a:lin ang="0" scaled="1"/>
          </a:gradFill>
          <a:ln>
            <a:noFill/>
          </a:ln>
          <a:effec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dirty="0"/>
          </a:p>
        </p:txBody>
      </p:sp>
    </p:spTree>
    <p:extLst>
      <p:ext uri="{BB962C8B-B14F-4D97-AF65-F5344CB8AC3E}">
        <p14:creationId xmlns:p14="http://schemas.microsoft.com/office/powerpoint/2010/main" val="1521166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A58C47-C526-4B4C-ACCB-3EC96CFDD20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D32B23C-B23E-4419-A7CD-02F369DA05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CB9DB57-FDAF-45DF-870C-B16DB9B15C68}"/>
              </a:ext>
            </a:extLst>
          </p:cNvPr>
          <p:cNvSpPr>
            <a:spLocks noGrp="1"/>
          </p:cNvSpPr>
          <p:nvPr>
            <p:ph type="dt" sz="half" idx="10"/>
          </p:nvPr>
        </p:nvSpPr>
        <p:spPr/>
        <p:txBody>
          <a:bodyPr/>
          <a:lstStyle/>
          <a:p>
            <a:fld id="{5E9AC838-3601-4D8D-AA21-B2DAE7F63FB3}" type="datetime1">
              <a:rPr lang="zh-CN" altLang="en-US" smtClean="0"/>
              <a:t>2024/11/13</a:t>
            </a:fld>
            <a:endParaRPr lang="zh-CN" altLang="en-US"/>
          </a:p>
        </p:txBody>
      </p:sp>
      <p:sp>
        <p:nvSpPr>
          <p:cNvPr id="5" name="页脚占位符 4">
            <a:extLst>
              <a:ext uri="{FF2B5EF4-FFF2-40B4-BE49-F238E27FC236}">
                <a16:creationId xmlns:a16="http://schemas.microsoft.com/office/drawing/2014/main" id="{2377A39E-D24B-40EE-8012-99F5644F6036}"/>
              </a:ext>
            </a:extLst>
          </p:cNvPr>
          <p:cNvSpPr>
            <a:spLocks noGrp="1"/>
          </p:cNvSpPr>
          <p:nvPr>
            <p:ph type="ftr" sz="quarter" idx="11"/>
          </p:nvPr>
        </p:nvSpPr>
        <p:spPr/>
        <p:txBody>
          <a:bodyPr/>
          <a:lstStyle/>
          <a:p>
            <a:r>
              <a:rPr lang="en-US" altLang="zh-CN"/>
              <a:t>corpus.bfsu.edu.cn</a:t>
            </a:r>
            <a:endParaRPr lang="zh-CN" altLang="en-US"/>
          </a:p>
        </p:txBody>
      </p:sp>
      <p:sp>
        <p:nvSpPr>
          <p:cNvPr id="6" name="灯片编号占位符 5">
            <a:extLst>
              <a:ext uri="{FF2B5EF4-FFF2-40B4-BE49-F238E27FC236}">
                <a16:creationId xmlns:a16="http://schemas.microsoft.com/office/drawing/2014/main" id="{57FEAF81-C82D-4EB2-8F6D-181F194801D3}"/>
              </a:ext>
            </a:extLst>
          </p:cNvPr>
          <p:cNvSpPr>
            <a:spLocks noGrp="1"/>
          </p:cNvSpPr>
          <p:nvPr>
            <p:ph type="sldNum" sz="quarter" idx="12"/>
          </p:nvPr>
        </p:nvSpPr>
        <p:spPr/>
        <p:txBody>
          <a:bodyPr/>
          <a:lstStyle/>
          <a:p>
            <a:fld id="{EFBAFEFF-5240-436E-82E5-56151E3F2C14}" type="slidenum">
              <a:rPr lang="zh-CN" altLang="en-US" smtClean="0"/>
              <a:t>‹#›</a:t>
            </a:fld>
            <a:endParaRPr lang="zh-CN" altLang="en-US"/>
          </a:p>
        </p:txBody>
      </p:sp>
    </p:spTree>
    <p:extLst>
      <p:ext uri="{BB962C8B-B14F-4D97-AF65-F5344CB8AC3E}">
        <p14:creationId xmlns:p14="http://schemas.microsoft.com/office/powerpoint/2010/main" val="464874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C634AA-A6F5-4769-9FB7-1F786DF899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D053573-4392-457E-B351-6C679DBCB48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B60B5EA-F737-45F1-861C-8301AD5AC38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D87F4A1-7C90-4D33-BB21-F5CDCD432837}"/>
              </a:ext>
            </a:extLst>
          </p:cNvPr>
          <p:cNvSpPr>
            <a:spLocks noGrp="1"/>
          </p:cNvSpPr>
          <p:nvPr>
            <p:ph type="dt" sz="half" idx="10"/>
          </p:nvPr>
        </p:nvSpPr>
        <p:spPr/>
        <p:txBody>
          <a:bodyPr/>
          <a:lstStyle/>
          <a:p>
            <a:fld id="{8B6FD327-66CA-4610-ACDE-AFB6458D246F}" type="datetime1">
              <a:rPr lang="zh-CN" altLang="en-US" smtClean="0"/>
              <a:t>2024/11/13</a:t>
            </a:fld>
            <a:endParaRPr lang="zh-CN" altLang="en-US"/>
          </a:p>
        </p:txBody>
      </p:sp>
      <p:sp>
        <p:nvSpPr>
          <p:cNvPr id="6" name="页脚占位符 5">
            <a:extLst>
              <a:ext uri="{FF2B5EF4-FFF2-40B4-BE49-F238E27FC236}">
                <a16:creationId xmlns:a16="http://schemas.microsoft.com/office/drawing/2014/main" id="{C4B641D3-56D9-4BFB-A80F-E938B060C4BF}"/>
              </a:ext>
            </a:extLst>
          </p:cNvPr>
          <p:cNvSpPr>
            <a:spLocks noGrp="1"/>
          </p:cNvSpPr>
          <p:nvPr>
            <p:ph type="ftr" sz="quarter" idx="11"/>
          </p:nvPr>
        </p:nvSpPr>
        <p:spPr/>
        <p:txBody>
          <a:bodyPr/>
          <a:lstStyle/>
          <a:p>
            <a:r>
              <a:rPr lang="en-US" altLang="zh-CN"/>
              <a:t>corpus.bfsu.edu.cn</a:t>
            </a:r>
            <a:endParaRPr lang="zh-CN" altLang="en-US"/>
          </a:p>
        </p:txBody>
      </p:sp>
      <p:sp>
        <p:nvSpPr>
          <p:cNvPr id="7" name="灯片编号占位符 6">
            <a:extLst>
              <a:ext uri="{FF2B5EF4-FFF2-40B4-BE49-F238E27FC236}">
                <a16:creationId xmlns:a16="http://schemas.microsoft.com/office/drawing/2014/main" id="{68FBDBEB-E96F-48DD-BB6C-3AF3379D612A}"/>
              </a:ext>
            </a:extLst>
          </p:cNvPr>
          <p:cNvSpPr>
            <a:spLocks noGrp="1"/>
          </p:cNvSpPr>
          <p:nvPr>
            <p:ph type="sldNum" sz="quarter" idx="12"/>
          </p:nvPr>
        </p:nvSpPr>
        <p:spPr/>
        <p:txBody>
          <a:bodyPr/>
          <a:lstStyle/>
          <a:p>
            <a:fld id="{EFBAFEFF-5240-436E-82E5-56151E3F2C14}" type="slidenum">
              <a:rPr lang="zh-CN" altLang="en-US" smtClean="0"/>
              <a:t>‹#›</a:t>
            </a:fld>
            <a:endParaRPr lang="zh-CN" altLang="en-US"/>
          </a:p>
        </p:txBody>
      </p:sp>
    </p:spTree>
    <p:extLst>
      <p:ext uri="{BB962C8B-B14F-4D97-AF65-F5344CB8AC3E}">
        <p14:creationId xmlns:p14="http://schemas.microsoft.com/office/powerpoint/2010/main" val="1050926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4A5DEE-3281-4F06-B390-3A2B21B6560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00855EB-FE46-4D74-8DB0-1129367156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ABBD12-91BB-4D44-9544-BCEC990F2E9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419469C-222C-4507-B39E-9E9A36FC16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6678870-0ED6-4DF6-B682-CFCF58FFC42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D5ACD47-296A-4FD6-886E-83AAB2538980}"/>
              </a:ext>
            </a:extLst>
          </p:cNvPr>
          <p:cNvSpPr>
            <a:spLocks noGrp="1"/>
          </p:cNvSpPr>
          <p:nvPr>
            <p:ph type="dt" sz="half" idx="10"/>
          </p:nvPr>
        </p:nvSpPr>
        <p:spPr/>
        <p:txBody>
          <a:bodyPr/>
          <a:lstStyle/>
          <a:p>
            <a:fld id="{1CA0FE7A-BCFB-4A8A-A36F-FB91DC84401A}" type="datetime1">
              <a:rPr lang="zh-CN" altLang="en-US" smtClean="0"/>
              <a:t>2024/11/13</a:t>
            </a:fld>
            <a:endParaRPr lang="zh-CN" altLang="en-US"/>
          </a:p>
        </p:txBody>
      </p:sp>
      <p:sp>
        <p:nvSpPr>
          <p:cNvPr id="8" name="页脚占位符 7">
            <a:extLst>
              <a:ext uri="{FF2B5EF4-FFF2-40B4-BE49-F238E27FC236}">
                <a16:creationId xmlns:a16="http://schemas.microsoft.com/office/drawing/2014/main" id="{5F8FD2F6-FBD1-4159-AF22-1C70276D9445}"/>
              </a:ext>
            </a:extLst>
          </p:cNvPr>
          <p:cNvSpPr>
            <a:spLocks noGrp="1"/>
          </p:cNvSpPr>
          <p:nvPr>
            <p:ph type="ftr" sz="quarter" idx="11"/>
          </p:nvPr>
        </p:nvSpPr>
        <p:spPr/>
        <p:txBody>
          <a:bodyPr/>
          <a:lstStyle/>
          <a:p>
            <a:r>
              <a:rPr lang="en-US" altLang="zh-CN"/>
              <a:t>corpus.bfsu.edu.cn</a:t>
            </a:r>
            <a:endParaRPr lang="zh-CN" altLang="en-US"/>
          </a:p>
        </p:txBody>
      </p:sp>
      <p:sp>
        <p:nvSpPr>
          <p:cNvPr id="9" name="灯片编号占位符 8">
            <a:extLst>
              <a:ext uri="{FF2B5EF4-FFF2-40B4-BE49-F238E27FC236}">
                <a16:creationId xmlns:a16="http://schemas.microsoft.com/office/drawing/2014/main" id="{D5BD8DF7-4406-413A-A6B8-F4D30104611A}"/>
              </a:ext>
            </a:extLst>
          </p:cNvPr>
          <p:cNvSpPr>
            <a:spLocks noGrp="1"/>
          </p:cNvSpPr>
          <p:nvPr>
            <p:ph type="sldNum" sz="quarter" idx="12"/>
          </p:nvPr>
        </p:nvSpPr>
        <p:spPr/>
        <p:txBody>
          <a:bodyPr/>
          <a:lstStyle/>
          <a:p>
            <a:fld id="{EFBAFEFF-5240-436E-82E5-56151E3F2C14}" type="slidenum">
              <a:rPr lang="zh-CN" altLang="en-US" smtClean="0"/>
              <a:t>‹#›</a:t>
            </a:fld>
            <a:endParaRPr lang="zh-CN" altLang="en-US"/>
          </a:p>
        </p:txBody>
      </p:sp>
    </p:spTree>
    <p:extLst>
      <p:ext uri="{BB962C8B-B14F-4D97-AF65-F5344CB8AC3E}">
        <p14:creationId xmlns:p14="http://schemas.microsoft.com/office/powerpoint/2010/main" val="46595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79629F-AA4F-4E52-BA54-118DFDB813D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7AEEA72-2651-4335-8866-F6687DC1432E}"/>
              </a:ext>
            </a:extLst>
          </p:cNvPr>
          <p:cNvSpPr>
            <a:spLocks noGrp="1"/>
          </p:cNvSpPr>
          <p:nvPr>
            <p:ph type="dt" sz="half" idx="10"/>
          </p:nvPr>
        </p:nvSpPr>
        <p:spPr/>
        <p:txBody>
          <a:bodyPr/>
          <a:lstStyle/>
          <a:p>
            <a:fld id="{D1F5EE4F-B717-49C2-BC0E-3953363C243D}" type="datetime1">
              <a:rPr lang="zh-CN" altLang="en-US" smtClean="0"/>
              <a:t>2024/11/13</a:t>
            </a:fld>
            <a:endParaRPr lang="zh-CN" altLang="en-US"/>
          </a:p>
        </p:txBody>
      </p:sp>
      <p:sp>
        <p:nvSpPr>
          <p:cNvPr id="4" name="页脚占位符 3">
            <a:extLst>
              <a:ext uri="{FF2B5EF4-FFF2-40B4-BE49-F238E27FC236}">
                <a16:creationId xmlns:a16="http://schemas.microsoft.com/office/drawing/2014/main" id="{62F3BF81-137C-4747-B665-7CC7F551D8F7}"/>
              </a:ext>
            </a:extLst>
          </p:cNvPr>
          <p:cNvSpPr>
            <a:spLocks noGrp="1"/>
          </p:cNvSpPr>
          <p:nvPr>
            <p:ph type="ftr" sz="quarter" idx="11"/>
          </p:nvPr>
        </p:nvSpPr>
        <p:spPr/>
        <p:txBody>
          <a:bodyPr/>
          <a:lstStyle/>
          <a:p>
            <a:r>
              <a:rPr lang="en-US" altLang="zh-CN"/>
              <a:t>corpus.bfsu.edu.cn</a:t>
            </a:r>
            <a:endParaRPr lang="zh-CN" altLang="en-US"/>
          </a:p>
        </p:txBody>
      </p:sp>
      <p:sp>
        <p:nvSpPr>
          <p:cNvPr id="5" name="灯片编号占位符 4">
            <a:extLst>
              <a:ext uri="{FF2B5EF4-FFF2-40B4-BE49-F238E27FC236}">
                <a16:creationId xmlns:a16="http://schemas.microsoft.com/office/drawing/2014/main" id="{0C22A49A-6F69-4FF1-A2A2-1E8025E92752}"/>
              </a:ext>
            </a:extLst>
          </p:cNvPr>
          <p:cNvSpPr>
            <a:spLocks noGrp="1"/>
          </p:cNvSpPr>
          <p:nvPr>
            <p:ph type="sldNum" sz="quarter" idx="12"/>
          </p:nvPr>
        </p:nvSpPr>
        <p:spPr/>
        <p:txBody>
          <a:bodyPr/>
          <a:lstStyle/>
          <a:p>
            <a:fld id="{EFBAFEFF-5240-436E-82E5-56151E3F2C14}" type="slidenum">
              <a:rPr lang="zh-CN" altLang="en-US" smtClean="0"/>
              <a:t>‹#›</a:t>
            </a:fld>
            <a:endParaRPr lang="zh-CN" altLang="en-US"/>
          </a:p>
        </p:txBody>
      </p:sp>
    </p:spTree>
    <p:extLst>
      <p:ext uri="{BB962C8B-B14F-4D97-AF65-F5344CB8AC3E}">
        <p14:creationId xmlns:p14="http://schemas.microsoft.com/office/powerpoint/2010/main" val="2422284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B36A802-F29A-4045-836C-2DED82B2A5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74495A8-569F-444E-90C1-63979D9156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64CDD0-9663-4EC8-BD57-E937774E31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0FF9CB-AA57-4C7D-9FEC-A57988A70844}" type="datetime1">
              <a:rPr lang="zh-CN" altLang="en-US" smtClean="0"/>
              <a:t>2024/11/13</a:t>
            </a:fld>
            <a:endParaRPr lang="zh-CN" altLang="en-US"/>
          </a:p>
        </p:txBody>
      </p:sp>
      <p:sp>
        <p:nvSpPr>
          <p:cNvPr id="5" name="页脚占位符 4">
            <a:extLst>
              <a:ext uri="{FF2B5EF4-FFF2-40B4-BE49-F238E27FC236}">
                <a16:creationId xmlns:a16="http://schemas.microsoft.com/office/drawing/2014/main" id="{4FFA58E9-5F84-4DD5-A50D-150E24D28D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corpus.bfsu.edu.cn</a:t>
            </a:r>
            <a:endParaRPr lang="zh-CN" altLang="en-US"/>
          </a:p>
        </p:txBody>
      </p:sp>
      <p:sp>
        <p:nvSpPr>
          <p:cNvPr id="6" name="灯片编号占位符 5">
            <a:extLst>
              <a:ext uri="{FF2B5EF4-FFF2-40B4-BE49-F238E27FC236}">
                <a16:creationId xmlns:a16="http://schemas.microsoft.com/office/drawing/2014/main" id="{D5686817-22C0-485D-BB59-ECAF527A41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BAFEFF-5240-436E-82E5-56151E3F2C14}" type="slidenum">
              <a:rPr lang="zh-CN" altLang="en-US" smtClean="0"/>
              <a:t>‹#›</a:t>
            </a:fld>
            <a:endParaRPr lang="zh-CN" altLang="en-US"/>
          </a:p>
        </p:txBody>
      </p:sp>
    </p:spTree>
    <p:extLst>
      <p:ext uri="{BB962C8B-B14F-4D97-AF65-F5344CB8AC3E}">
        <p14:creationId xmlns:p14="http://schemas.microsoft.com/office/powerpoint/2010/main" val="19639005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slideLayout" Target="../slideLayouts/slideLayout4.xml"/><Relationship Id="rId4" Type="http://schemas.openxmlformats.org/officeDocument/2006/relationships/audio" Target="../media/media2.mp3"/></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745B87-F1A4-46E0-A92F-E2A7ACE300CE}"/>
              </a:ext>
            </a:extLst>
          </p:cNvPr>
          <p:cNvSpPr>
            <a:spLocks noGrp="1"/>
          </p:cNvSpPr>
          <p:nvPr>
            <p:ph type="ctrTitle"/>
          </p:nvPr>
        </p:nvSpPr>
        <p:spPr>
          <a:xfrm>
            <a:off x="97653" y="2658908"/>
            <a:ext cx="10092163" cy="867746"/>
          </a:xfrm>
        </p:spPr>
        <p:txBody>
          <a:bodyPr>
            <a:noAutofit/>
          </a:bodyPr>
          <a:lstStyle/>
          <a:p>
            <a:pPr algn="r">
              <a:lnSpc>
                <a:spcPct val="100000"/>
              </a:lnSpc>
            </a:pPr>
            <a:r>
              <a:rPr lang="en-US" altLang="zh-CN" sz="3600" b="1" i="1" kern="1000" dirty="0">
                <a:latin typeface="Calibri" panose="020F0502020204030204" pitchFamily="34" charset="0"/>
                <a:ea typeface="Calibri" panose="020F0502020204030204" pitchFamily="34" charset="0"/>
                <a:cs typeface="Calibri" panose="020F0502020204030204" pitchFamily="34" charset="0"/>
              </a:rPr>
              <a:t>Updating ELT teachers’ digital literacy with </a:t>
            </a:r>
            <a:br>
              <a:rPr lang="en-US" altLang="zh-CN" sz="3600" b="1" i="1" kern="1000" dirty="0">
                <a:latin typeface="Calibri" panose="020F0502020204030204" pitchFamily="34" charset="0"/>
                <a:ea typeface="Calibri" panose="020F0502020204030204" pitchFamily="34" charset="0"/>
                <a:cs typeface="Calibri" panose="020F0502020204030204" pitchFamily="34" charset="0"/>
              </a:rPr>
            </a:br>
            <a:r>
              <a:rPr lang="en-US" altLang="zh-CN" sz="3600" b="1" i="1" kern="1000" dirty="0">
                <a:latin typeface="Calibri" panose="020F0502020204030204" pitchFamily="34" charset="0"/>
                <a:ea typeface="Calibri" panose="020F0502020204030204" pitchFamily="34" charset="0"/>
                <a:cs typeface="Calibri" panose="020F0502020204030204" pitchFamily="34" charset="0"/>
              </a:rPr>
              <a:t>‘Prompting Quotient’ in the age of generative AI</a:t>
            </a:r>
            <a:endParaRPr lang="zh-CN" altLang="en-US" sz="3600" b="1" i="1" kern="1000" dirty="0">
              <a:latin typeface="Calibri" panose="020F0502020204030204" pitchFamily="34" charset="0"/>
              <a:cs typeface="Calibri" panose="020F0502020204030204" pitchFamily="34" charset="0"/>
            </a:endParaRPr>
          </a:p>
        </p:txBody>
      </p:sp>
      <p:sp>
        <p:nvSpPr>
          <p:cNvPr id="3" name="副标题 2">
            <a:extLst>
              <a:ext uri="{FF2B5EF4-FFF2-40B4-BE49-F238E27FC236}">
                <a16:creationId xmlns:a16="http://schemas.microsoft.com/office/drawing/2014/main" id="{3E7C3428-9416-4E5C-B17A-05ABE85B0412}"/>
              </a:ext>
            </a:extLst>
          </p:cNvPr>
          <p:cNvSpPr>
            <a:spLocks noGrp="1"/>
          </p:cNvSpPr>
          <p:nvPr>
            <p:ph type="subTitle" idx="1"/>
          </p:nvPr>
        </p:nvSpPr>
        <p:spPr>
          <a:xfrm>
            <a:off x="4100804" y="5087143"/>
            <a:ext cx="6009115" cy="963253"/>
          </a:xfrm>
        </p:spPr>
        <p:txBody>
          <a:bodyPr>
            <a:normAutofit fontScale="85000" lnSpcReduction="10000"/>
          </a:bodyPr>
          <a:lstStyle/>
          <a:p>
            <a:pPr algn="r">
              <a:lnSpc>
                <a:spcPct val="100000"/>
              </a:lnSpc>
              <a:spcBef>
                <a:spcPts val="0"/>
              </a:spcBef>
              <a:spcAft>
                <a:spcPts val="1200"/>
              </a:spcAft>
              <a:defRPr/>
            </a:pPr>
            <a:r>
              <a:rPr lang="en-US" altLang="zh-CN" sz="2200" dirty="0">
                <a:solidFill>
                  <a:schemeClr val="bg1">
                    <a:lumMod val="50000"/>
                  </a:schemeClr>
                </a:solidFill>
                <a:latin typeface="+mj-lt"/>
                <a:ea typeface="宋体" panose="02010600030101010101" pitchFamily="2" charset="-122"/>
              </a:rPr>
              <a:t>National Research Centre for Foreign Language Education</a:t>
            </a:r>
          </a:p>
          <a:p>
            <a:pPr algn="r">
              <a:lnSpc>
                <a:spcPct val="100000"/>
              </a:lnSpc>
              <a:spcBef>
                <a:spcPts val="0"/>
              </a:spcBef>
              <a:spcAft>
                <a:spcPts val="1200"/>
              </a:spcAft>
              <a:defRPr/>
            </a:pPr>
            <a:r>
              <a:rPr lang="en-US" altLang="zh-CN" sz="2200" dirty="0">
                <a:solidFill>
                  <a:schemeClr val="bg1">
                    <a:lumMod val="50000"/>
                  </a:schemeClr>
                </a:solidFill>
                <a:latin typeface="+mj-lt"/>
                <a:ea typeface="宋体" panose="02010600030101010101" pitchFamily="2" charset="-122"/>
              </a:rPr>
              <a:t>Beijing Foreign Studies University</a:t>
            </a:r>
          </a:p>
        </p:txBody>
      </p:sp>
      <p:sp>
        <p:nvSpPr>
          <p:cNvPr id="5" name="文本框 4">
            <a:extLst>
              <a:ext uri="{FF2B5EF4-FFF2-40B4-BE49-F238E27FC236}">
                <a16:creationId xmlns:a16="http://schemas.microsoft.com/office/drawing/2014/main" id="{E0A93A99-649F-4813-871D-374798085090}"/>
              </a:ext>
            </a:extLst>
          </p:cNvPr>
          <p:cNvSpPr txBox="1"/>
          <p:nvPr/>
        </p:nvSpPr>
        <p:spPr>
          <a:xfrm>
            <a:off x="5556250" y="4439481"/>
            <a:ext cx="4553668" cy="461665"/>
          </a:xfrm>
          <a:prstGeom prst="rect">
            <a:avLst/>
          </a:prstGeom>
          <a:noFill/>
        </p:spPr>
        <p:txBody>
          <a:bodyPr wrap="square" rtlCol="0">
            <a:spAutoFit/>
          </a:bodyPr>
          <a:lstStyle/>
          <a:p>
            <a:pPr algn="r"/>
            <a:r>
              <a:rPr lang="en-US" altLang="zh-CN" sz="2400" dirty="0">
                <a:solidFill>
                  <a:schemeClr val="bg1">
                    <a:lumMod val="50000"/>
                  </a:schemeClr>
                </a:solidFill>
                <a:latin typeface="+mj-lt"/>
                <a:ea typeface="宋体" panose="02010600030101010101" pitchFamily="2" charset="-122"/>
              </a:rPr>
              <a:t>Jiajin Xu</a:t>
            </a:r>
          </a:p>
        </p:txBody>
      </p:sp>
    </p:spTree>
    <p:extLst>
      <p:ext uri="{BB962C8B-B14F-4D97-AF65-F5344CB8AC3E}">
        <p14:creationId xmlns:p14="http://schemas.microsoft.com/office/powerpoint/2010/main" val="233510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5603E60A-8A93-4202-AAD0-8830505CC29F}"/>
              </a:ext>
            </a:extLst>
          </p:cNvPr>
          <p:cNvSpPr>
            <a:spLocks noGrp="1"/>
          </p:cNvSpPr>
          <p:nvPr>
            <p:ph type="sldNum" sz="quarter" idx="12"/>
          </p:nvPr>
        </p:nvSpPr>
        <p:spPr/>
        <p:txBody>
          <a:bodyPr/>
          <a:lstStyle/>
          <a:p>
            <a:fld id="{EFBAFEFF-5240-436E-82E5-56151E3F2C14}" type="slidenum">
              <a:rPr lang="zh-CN" altLang="en-US" smtClean="0"/>
              <a:t>10</a:t>
            </a:fld>
            <a:endParaRPr lang="zh-CN" altLang="en-US"/>
          </a:p>
        </p:txBody>
      </p:sp>
      <p:pic>
        <p:nvPicPr>
          <p:cNvPr id="5" name="图片 4">
            <a:extLst>
              <a:ext uri="{FF2B5EF4-FFF2-40B4-BE49-F238E27FC236}">
                <a16:creationId xmlns:a16="http://schemas.microsoft.com/office/drawing/2014/main" id="{3188CD4B-AFB4-4B0C-BA31-9B08FD1E57F6}"/>
              </a:ext>
            </a:extLst>
          </p:cNvPr>
          <p:cNvPicPr>
            <a:picLocks noChangeAspect="1"/>
          </p:cNvPicPr>
          <p:nvPr/>
        </p:nvPicPr>
        <p:blipFill>
          <a:blip r:embed="rId3"/>
          <a:stretch>
            <a:fillRect/>
          </a:stretch>
        </p:blipFill>
        <p:spPr>
          <a:xfrm>
            <a:off x="2343528" y="614257"/>
            <a:ext cx="9000639" cy="5542012"/>
          </a:xfrm>
          <a:prstGeom prst="rect">
            <a:avLst/>
          </a:prstGeom>
        </p:spPr>
      </p:pic>
    </p:spTree>
    <p:extLst>
      <p:ext uri="{BB962C8B-B14F-4D97-AF65-F5344CB8AC3E}">
        <p14:creationId xmlns:p14="http://schemas.microsoft.com/office/powerpoint/2010/main" val="869524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2C1AB8-0CA4-419C-8E0A-35677E40AD29}"/>
              </a:ext>
            </a:extLst>
          </p:cNvPr>
          <p:cNvSpPr>
            <a:spLocks noGrp="1"/>
          </p:cNvSpPr>
          <p:nvPr>
            <p:ph type="title"/>
          </p:nvPr>
        </p:nvSpPr>
        <p:spPr>
          <a:xfrm>
            <a:off x="2455289" y="362393"/>
            <a:ext cx="9010271" cy="609831"/>
          </a:xfrm>
        </p:spPr>
        <p:txBody>
          <a:bodyPr>
            <a:normAutofit fontScale="90000"/>
          </a:bodyPr>
          <a:lstStyle/>
          <a:p>
            <a:r>
              <a:rPr lang="en-US" altLang="zh-CN" b="1" i="1" dirty="0"/>
              <a:t>Digital Promise (2024)</a:t>
            </a:r>
            <a:endParaRPr lang="zh-CN" altLang="en-US" b="1" i="1" dirty="0"/>
          </a:p>
        </p:txBody>
      </p:sp>
      <p:sp>
        <p:nvSpPr>
          <p:cNvPr id="3" name="灯片编号占位符 2">
            <a:extLst>
              <a:ext uri="{FF2B5EF4-FFF2-40B4-BE49-F238E27FC236}">
                <a16:creationId xmlns:a16="http://schemas.microsoft.com/office/drawing/2014/main" id="{E94E2AE2-9B33-44C9-957F-51D2F13EC7D2}"/>
              </a:ext>
            </a:extLst>
          </p:cNvPr>
          <p:cNvSpPr>
            <a:spLocks noGrp="1"/>
          </p:cNvSpPr>
          <p:nvPr>
            <p:ph type="sldNum" sz="quarter" idx="12"/>
          </p:nvPr>
        </p:nvSpPr>
        <p:spPr/>
        <p:txBody>
          <a:bodyPr/>
          <a:lstStyle/>
          <a:p>
            <a:fld id="{EFBAFEFF-5240-436E-82E5-56151E3F2C14}" type="slidenum">
              <a:rPr lang="zh-CN" altLang="en-US" smtClean="0"/>
              <a:t>11</a:t>
            </a:fld>
            <a:endParaRPr lang="zh-CN" altLang="en-US"/>
          </a:p>
        </p:txBody>
      </p:sp>
      <p:sp>
        <p:nvSpPr>
          <p:cNvPr id="4" name="内容占位符 3">
            <a:extLst>
              <a:ext uri="{FF2B5EF4-FFF2-40B4-BE49-F238E27FC236}">
                <a16:creationId xmlns:a16="http://schemas.microsoft.com/office/drawing/2014/main" id="{ABF26C83-B6EF-410A-81C6-3BB6E9819C26}"/>
              </a:ext>
            </a:extLst>
          </p:cNvPr>
          <p:cNvSpPr>
            <a:spLocks noGrp="1"/>
          </p:cNvSpPr>
          <p:nvPr>
            <p:ph idx="1"/>
          </p:nvPr>
        </p:nvSpPr>
        <p:spPr/>
        <p:txBody>
          <a:bodyPr/>
          <a:lstStyle/>
          <a:p>
            <a:endParaRPr lang="zh-CN" altLang="en-US"/>
          </a:p>
        </p:txBody>
      </p:sp>
      <p:pic>
        <p:nvPicPr>
          <p:cNvPr id="5" name="图片 4">
            <a:extLst>
              <a:ext uri="{FF2B5EF4-FFF2-40B4-BE49-F238E27FC236}">
                <a16:creationId xmlns:a16="http://schemas.microsoft.com/office/drawing/2014/main" id="{A3B1A15D-790B-4363-B42C-F3A7C80E86E4}"/>
              </a:ext>
            </a:extLst>
          </p:cNvPr>
          <p:cNvPicPr>
            <a:picLocks noChangeAspect="1"/>
          </p:cNvPicPr>
          <p:nvPr/>
        </p:nvPicPr>
        <p:blipFill>
          <a:blip r:embed="rId3"/>
          <a:stretch>
            <a:fillRect/>
          </a:stretch>
        </p:blipFill>
        <p:spPr>
          <a:xfrm>
            <a:off x="2343528" y="1022244"/>
            <a:ext cx="7913816" cy="52340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297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B96CCC1-80D2-41F6-AF32-1A0203F98CE0}"/>
              </a:ext>
            </a:extLst>
          </p:cNvPr>
          <p:cNvSpPr>
            <a:spLocks noGrp="1"/>
          </p:cNvSpPr>
          <p:nvPr>
            <p:ph type="sldNum" sz="quarter" idx="12"/>
          </p:nvPr>
        </p:nvSpPr>
        <p:spPr/>
        <p:txBody>
          <a:bodyPr/>
          <a:lstStyle/>
          <a:p>
            <a:fld id="{EFBAFEFF-5240-436E-82E5-56151E3F2C14}" type="slidenum">
              <a:rPr lang="zh-CN" altLang="en-US" smtClean="0"/>
              <a:t>12</a:t>
            </a:fld>
            <a:endParaRPr lang="zh-CN" altLang="en-US"/>
          </a:p>
        </p:txBody>
      </p:sp>
      <p:pic>
        <p:nvPicPr>
          <p:cNvPr id="6" name="图片 5">
            <a:extLst>
              <a:ext uri="{FF2B5EF4-FFF2-40B4-BE49-F238E27FC236}">
                <a16:creationId xmlns:a16="http://schemas.microsoft.com/office/drawing/2014/main" id="{F1F8CA28-F788-4E8F-B26C-46A8224CE32B}"/>
              </a:ext>
            </a:extLst>
          </p:cNvPr>
          <p:cNvPicPr>
            <a:picLocks noChangeAspect="1"/>
          </p:cNvPicPr>
          <p:nvPr/>
        </p:nvPicPr>
        <p:blipFill>
          <a:blip r:embed="rId2"/>
          <a:stretch>
            <a:fillRect/>
          </a:stretch>
        </p:blipFill>
        <p:spPr>
          <a:xfrm>
            <a:off x="1957447" y="461448"/>
            <a:ext cx="9000215" cy="5312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3707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3BB8D6-D294-4BFA-8B53-DC1A2585F79E}"/>
              </a:ext>
            </a:extLst>
          </p:cNvPr>
          <p:cNvSpPr>
            <a:spLocks noGrp="1"/>
          </p:cNvSpPr>
          <p:nvPr>
            <p:ph type="title"/>
          </p:nvPr>
        </p:nvSpPr>
        <p:spPr/>
        <p:txBody>
          <a:bodyPr>
            <a:normAutofit fontScale="90000"/>
          </a:bodyPr>
          <a:lstStyle/>
          <a:p>
            <a:r>
              <a:rPr lang="en-US" altLang="zh-CN" b="1" i="1" dirty="0"/>
              <a:t>UNICEF (2024)</a:t>
            </a:r>
            <a:endParaRPr lang="zh-CN" altLang="en-US" b="1" i="1" dirty="0"/>
          </a:p>
        </p:txBody>
      </p:sp>
      <p:sp>
        <p:nvSpPr>
          <p:cNvPr id="3" name="灯片编号占位符 2">
            <a:extLst>
              <a:ext uri="{FF2B5EF4-FFF2-40B4-BE49-F238E27FC236}">
                <a16:creationId xmlns:a16="http://schemas.microsoft.com/office/drawing/2014/main" id="{D8D29F3C-5B83-47A7-BE34-5F0E83AFF580}"/>
              </a:ext>
            </a:extLst>
          </p:cNvPr>
          <p:cNvSpPr>
            <a:spLocks noGrp="1"/>
          </p:cNvSpPr>
          <p:nvPr>
            <p:ph type="sldNum" sz="quarter" idx="12"/>
          </p:nvPr>
        </p:nvSpPr>
        <p:spPr/>
        <p:txBody>
          <a:bodyPr/>
          <a:lstStyle/>
          <a:p>
            <a:fld id="{EFBAFEFF-5240-436E-82E5-56151E3F2C14}" type="slidenum">
              <a:rPr lang="zh-CN" altLang="en-US" smtClean="0"/>
              <a:t>13</a:t>
            </a:fld>
            <a:endParaRPr lang="zh-CN" altLang="en-US"/>
          </a:p>
        </p:txBody>
      </p:sp>
      <p:sp>
        <p:nvSpPr>
          <p:cNvPr id="4" name="内容占位符 3">
            <a:extLst>
              <a:ext uri="{FF2B5EF4-FFF2-40B4-BE49-F238E27FC236}">
                <a16:creationId xmlns:a16="http://schemas.microsoft.com/office/drawing/2014/main" id="{AE153314-59DD-4CFA-A407-37109B90B6E8}"/>
              </a:ext>
            </a:extLst>
          </p:cNvPr>
          <p:cNvSpPr>
            <a:spLocks noGrp="1"/>
          </p:cNvSpPr>
          <p:nvPr>
            <p:ph idx="1"/>
          </p:nvPr>
        </p:nvSpPr>
        <p:spPr/>
        <p:txBody>
          <a:bodyPr/>
          <a:lstStyle/>
          <a:p>
            <a:endParaRPr lang="zh-CN" altLang="en-US"/>
          </a:p>
        </p:txBody>
      </p:sp>
      <p:pic>
        <p:nvPicPr>
          <p:cNvPr id="6" name="图片 5">
            <a:extLst>
              <a:ext uri="{FF2B5EF4-FFF2-40B4-BE49-F238E27FC236}">
                <a16:creationId xmlns:a16="http://schemas.microsoft.com/office/drawing/2014/main" id="{F72D0CB0-201D-48AA-95D6-A2548A4DC248}"/>
              </a:ext>
            </a:extLst>
          </p:cNvPr>
          <p:cNvPicPr>
            <a:picLocks noChangeAspect="1"/>
          </p:cNvPicPr>
          <p:nvPr/>
        </p:nvPicPr>
        <p:blipFill>
          <a:blip r:embed="rId2"/>
          <a:stretch>
            <a:fillRect/>
          </a:stretch>
        </p:blipFill>
        <p:spPr>
          <a:xfrm>
            <a:off x="2343528" y="1283051"/>
            <a:ext cx="9010270" cy="5039641"/>
          </a:xfrm>
          <a:prstGeom prst="rect">
            <a:avLst/>
          </a:prstGeom>
        </p:spPr>
      </p:pic>
    </p:spTree>
    <p:extLst>
      <p:ext uri="{BB962C8B-B14F-4D97-AF65-F5344CB8AC3E}">
        <p14:creationId xmlns:p14="http://schemas.microsoft.com/office/powerpoint/2010/main" val="1017788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3F816CB-E48F-40EB-9DC9-D8FAA84AAA36}"/>
              </a:ext>
            </a:extLst>
          </p:cNvPr>
          <p:cNvSpPr>
            <a:spLocks noGrp="1"/>
          </p:cNvSpPr>
          <p:nvPr>
            <p:ph type="sldNum" sz="quarter" idx="12"/>
          </p:nvPr>
        </p:nvSpPr>
        <p:spPr/>
        <p:txBody>
          <a:bodyPr/>
          <a:lstStyle/>
          <a:p>
            <a:fld id="{EFBAFEFF-5240-436E-82E5-56151E3F2C14}" type="slidenum">
              <a:rPr lang="zh-CN" altLang="en-US" smtClean="0"/>
              <a:t>14</a:t>
            </a:fld>
            <a:endParaRPr lang="zh-CN" altLang="en-US"/>
          </a:p>
        </p:txBody>
      </p:sp>
      <p:sp>
        <p:nvSpPr>
          <p:cNvPr id="4" name="内容占位符 3">
            <a:extLst>
              <a:ext uri="{FF2B5EF4-FFF2-40B4-BE49-F238E27FC236}">
                <a16:creationId xmlns:a16="http://schemas.microsoft.com/office/drawing/2014/main" id="{B7859AEF-4D63-4B6B-BBD4-10EF7F105B85}"/>
              </a:ext>
            </a:extLst>
          </p:cNvPr>
          <p:cNvSpPr>
            <a:spLocks noGrp="1"/>
          </p:cNvSpPr>
          <p:nvPr>
            <p:ph idx="1"/>
          </p:nvPr>
        </p:nvSpPr>
        <p:spPr>
          <a:xfrm>
            <a:off x="1975563" y="281553"/>
            <a:ext cx="9010271" cy="4873217"/>
          </a:xfrm>
        </p:spPr>
        <p:txBody>
          <a:bodyPr>
            <a:normAutofit/>
          </a:bodyPr>
          <a:lstStyle/>
          <a:p>
            <a:pPr marL="0" indent="0" algn="ctr">
              <a:buNone/>
            </a:pPr>
            <a:r>
              <a:rPr lang="en-US" altLang="zh-CN" sz="3600" b="1" i="1" dirty="0">
                <a:latin typeface="+mj-lt"/>
              </a:rPr>
              <a:t>UNESCO (2024)</a:t>
            </a:r>
          </a:p>
        </p:txBody>
      </p:sp>
      <p:pic>
        <p:nvPicPr>
          <p:cNvPr id="6" name="图片 5">
            <a:extLst>
              <a:ext uri="{FF2B5EF4-FFF2-40B4-BE49-F238E27FC236}">
                <a16:creationId xmlns:a16="http://schemas.microsoft.com/office/drawing/2014/main" id="{E08F0454-1196-415E-B8DC-E1430A2677D4}"/>
              </a:ext>
            </a:extLst>
          </p:cNvPr>
          <p:cNvPicPr>
            <a:picLocks noChangeAspect="1"/>
          </p:cNvPicPr>
          <p:nvPr/>
        </p:nvPicPr>
        <p:blipFill rotWithShape="1">
          <a:blip r:embed="rId3"/>
          <a:srcRect t="21931" b="12514"/>
          <a:stretch/>
        </p:blipFill>
        <p:spPr>
          <a:xfrm>
            <a:off x="3361825" y="915520"/>
            <a:ext cx="6511712" cy="5942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7979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9777F3-E6EE-40E5-AFCA-B66D5D7F343A}"/>
              </a:ext>
            </a:extLst>
          </p:cNvPr>
          <p:cNvSpPr>
            <a:spLocks noGrp="1"/>
          </p:cNvSpPr>
          <p:nvPr>
            <p:ph type="title"/>
          </p:nvPr>
        </p:nvSpPr>
        <p:spPr/>
        <p:txBody>
          <a:bodyPr>
            <a:normAutofit fontScale="90000"/>
          </a:bodyPr>
          <a:lstStyle/>
          <a:p>
            <a:r>
              <a:rPr lang="en-US" altLang="zh-CN" b="1" i="1" dirty="0"/>
              <a:t>UNESCO framework</a:t>
            </a:r>
            <a:endParaRPr lang="zh-CN" altLang="en-US" b="1" i="1" dirty="0"/>
          </a:p>
        </p:txBody>
      </p:sp>
      <p:sp>
        <p:nvSpPr>
          <p:cNvPr id="3" name="灯片编号占位符 2">
            <a:extLst>
              <a:ext uri="{FF2B5EF4-FFF2-40B4-BE49-F238E27FC236}">
                <a16:creationId xmlns:a16="http://schemas.microsoft.com/office/drawing/2014/main" id="{3841204E-81EB-45FF-9A7F-33A61726C72B}"/>
              </a:ext>
            </a:extLst>
          </p:cNvPr>
          <p:cNvSpPr>
            <a:spLocks noGrp="1"/>
          </p:cNvSpPr>
          <p:nvPr>
            <p:ph type="sldNum" sz="quarter" idx="12"/>
          </p:nvPr>
        </p:nvSpPr>
        <p:spPr/>
        <p:txBody>
          <a:bodyPr/>
          <a:lstStyle/>
          <a:p>
            <a:fld id="{EFBAFEFF-5240-436E-82E5-56151E3F2C14}" type="slidenum">
              <a:rPr lang="zh-CN" altLang="en-US" smtClean="0"/>
              <a:t>15</a:t>
            </a:fld>
            <a:endParaRPr lang="zh-CN" altLang="en-US"/>
          </a:p>
        </p:txBody>
      </p:sp>
      <p:sp>
        <p:nvSpPr>
          <p:cNvPr id="4" name="内容占位符 3">
            <a:extLst>
              <a:ext uri="{FF2B5EF4-FFF2-40B4-BE49-F238E27FC236}">
                <a16:creationId xmlns:a16="http://schemas.microsoft.com/office/drawing/2014/main" id="{664C078E-6A16-4FE6-B403-6F27E75E4835}"/>
              </a:ext>
            </a:extLst>
          </p:cNvPr>
          <p:cNvSpPr>
            <a:spLocks noGrp="1"/>
          </p:cNvSpPr>
          <p:nvPr>
            <p:ph idx="1"/>
          </p:nvPr>
        </p:nvSpPr>
        <p:spPr>
          <a:xfrm>
            <a:off x="1943100" y="1283052"/>
            <a:ext cx="9410699" cy="4873217"/>
          </a:xfrm>
        </p:spPr>
        <p:txBody>
          <a:bodyPr/>
          <a:lstStyle/>
          <a:p>
            <a:r>
              <a:rPr lang="en-US" altLang="zh-CN" sz="3600" dirty="0">
                <a:latin typeface="+mn-lt"/>
              </a:rPr>
              <a:t>Five core AI competency domains for teachers</a:t>
            </a:r>
          </a:p>
          <a:p>
            <a:endParaRPr lang="en-US" altLang="zh-CN" sz="1200" dirty="0">
              <a:latin typeface="+mn-lt"/>
            </a:endParaRPr>
          </a:p>
          <a:p>
            <a:pPr marL="514350" indent="-514350">
              <a:buFont typeface="+mj-lt"/>
              <a:buAutoNum type="arabicPeriod"/>
            </a:pPr>
            <a:r>
              <a:rPr lang="en-US" altLang="zh-CN" sz="3600" dirty="0">
                <a:latin typeface="+mn-lt"/>
              </a:rPr>
              <a:t>Human-centered mindset</a:t>
            </a:r>
          </a:p>
          <a:p>
            <a:pPr marL="514350" indent="-514350">
              <a:buFont typeface="+mj-lt"/>
              <a:buAutoNum type="arabicPeriod"/>
            </a:pPr>
            <a:r>
              <a:rPr lang="en-US" altLang="zh-CN" sz="3600" dirty="0">
                <a:latin typeface="+mn-lt"/>
              </a:rPr>
              <a:t>Ethics of AI</a:t>
            </a:r>
          </a:p>
          <a:p>
            <a:pPr marL="514350" indent="-514350">
              <a:buFont typeface="+mj-lt"/>
              <a:buAutoNum type="arabicPeriod"/>
            </a:pPr>
            <a:r>
              <a:rPr lang="en-US" altLang="zh-CN" sz="3600" dirty="0">
                <a:latin typeface="+mn-lt"/>
              </a:rPr>
              <a:t>AI foundations and applications</a:t>
            </a:r>
          </a:p>
          <a:p>
            <a:pPr marL="514350" indent="-514350">
              <a:buFont typeface="+mj-lt"/>
              <a:buAutoNum type="arabicPeriod"/>
            </a:pPr>
            <a:r>
              <a:rPr lang="en-US" altLang="zh-CN" sz="3600" dirty="0">
                <a:latin typeface="+mn-lt"/>
              </a:rPr>
              <a:t>AI pedagogy, and</a:t>
            </a:r>
          </a:p>
          <a:p>
            <a:pPr marL="514350" indent="-514350">
              <a:buFont typeface="+mj-lt"/>
              <a:buAutoNum type="arabicPeriod"/>
            </a:pPr>
            <a:r>
              <a:rPr lang="en-US" altLang="zh-CN" sz="3600" dirty="0">
                <a:latin typeface="+mn-lt"/>
              </a:rPr>
              <a:t>AI for professional development</a:t>
            </a:r>
            <a:endParaRPr lang="zh-CN" altLang="en-US" sz="3600" dirty="0">
              <a:latin typeface="+mn-lt"/>
            </a:endParaRPr>
          </a:p>
          <a:p>
            <a:endParaRPr lang="zh-CN" altLang="en-US" dirty="0">
              <a:latin typeface="+mn-lt"/>
            </a:endParaRPr>
          </a:p>
        </p:txBody>
      </p:sp>
    </p:spTree>
    <p:extLst>
      <p:ext uri="{BB962C8B-B14F-4D97-AF65-F5344CB8AC3E}">
        <p14:creationId xmlns:p14="http://schemas.microsoft.com/office/powerpoint/2010/main" val="236306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305040-7A40-4F29-9048-456BF30AE815}"/>
              </a:ext>
            </a:extLst>
          </p:cNvPr>
          <p:cNvSpPr>
            <a:spLocks noGrp="1"/>
          </p:cNvSpPr>
          <p:nvPr>
            <p:ph type="title"/>
          </p:nvPr>
        </p:nvSpPr>
        <p:spPr>
          <a:xfrm>
            <a:off x="1752600" y="461448"/>
            <a:ext cx="10236199" cy="609831"/>
          </a:xfrm>
        </p:spPr>
        <p:txBody>
          <a:bodyPr>
            <a:noAutofit/>
          </a:bodyPr>
          <a:lstStyle/>
          <a:p>
            <a:pPr algn="ctr"/>
            <a:r>
              <a:rPr lang="en-US" altLang="zh-CN" sz="3200" b="1" dirty="0"/>
              <a:t>China’s National Standard for </a:t>
            </a:r>
            <a:r>
              <a:rPr lang="en-US" altLang="zh-CN" sz="3200" b="1" i="1" dirty="0"/>
              <a:t>Digital Literacy of Teachers</a:t>
            </a:r>
            <a:endParaRPr lang="zh-CN" altLang="en-US" sz="3200" b="1" i="1" dirty="0"/>
          </a:p>
        </p:txBody>
      </p:sp>
      <p:sp>
        <p:nvSpPr>
          <p:cNvPr id="3" name="灯片编号占位符 2">
            <a:extLst>
              <a:ext uri="{FF2B5EF4-FFF2-40B4-BE49-F238E27FC236}">
                <a16:creationId xmlns:a16="http://schemas.microsoft.com/office/drawing/2014/main" id="{28C11A24-C55A-4DD9-B473-E9671D2A6601}"/>
              </a:ext>
            </a:extLst>
          </p:cNvPr>
          <p:cNvSpPr>
            <a:spLocks noGrp="1"/>
          </p:cNvSpPr>
          <p:nvPr>
            <p:ph type="sldNum" sz="quarter" idx="12"/>
          </p:nvPr>
        </p:nvSpPr>
        <p:spPr/>
        <p:txBody>
          <a:bodyPr/>
          <a:lstStyle/>
          <a:p>
            <a:fld id="{EFBAFEFF-5240-436E-82E5-56151E3F2C14}" type="slidenum">
              <a:rPr lang="zh-CN" altLang="en-US" smtClean="0"/>
              <a:t>16</a:t>
            </a:fld>
            <a:endParaRPr lang="zh-CN" altLang="en-US"/>
          </a:p>
        </p:txBody>
      </p:sp>
      <p:pic>
        <p:nvPicPr>
          <p:cNvPr id="6" name="内容占位符 5">
            <a:extLst>
              <a:ext uri="{FF2B5EF4-FFF2-40B4-BE49-F238E27FC236}">
                <a16:creationId xmlns:a16="http://schemas.microsoft.com/office/drawing/2014/main" id="{5763735E-4F6B-4326-8AA2-595EF95F1B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9715" y="1158412"/>
            <a:ext cx="3920885" cy="5460791"/>
          </a:xfrm>
          <a:prstGeom prst="rect">
            <a:avLst/>
          </a:prstGeom>
          <a:ln>
            <a:noFill/>
          </a:ln>
          <a:effectLst>
            <a:outerShdw blurRad="292100" dist="139700" dir="2700000" algn="tl" rotWithShape="0">
              <a:srgbClr val="333333">
                <a:alpha val="65000"/>
              </a:srgbClr>
            </a:outerShdw>
          </a:effectLst>
        </p:spPr>
      </p:pic>
      <p:sp>
        <p:nvSpPr>
          <p:cNvPr id="8" name="文本框 7">
            <a:extLst>
              <a:ext uri="{FF2B5EF4-FFF2-40B4-BE49-F238E27FC236}">
                <a16:creationId xmlns:a16="http://schemas.microsoft.com/office/drawing/2014/main" id="{981C2416-7E72-4CFE-A9B3-484837175608}"/>
              </a:ext>
            </a:extLst>
          </p:cNvPr>
          <p:cNvSpPr txBox="1"/>
          <p:nvPr/>
        </p:nvSpPr>
        <p:spPr>
          <a:xfrm>
            <a:off x="1752600" y="4491835"/>
            <a:ext cx="10350500" cy="523220"/>
          </a:xfrm>
          <a:prstGeom prst="rect">
            <a:avLst/>
          </a:prstGeom>
          <a:noFill/>
        </p:spPr>
        <p:txBody>
          <a:bodyPr wrap="square">
            <a:spAutoFit/>
          </a:bodyPr>
          <a:lstStyle/>
          <a:p>
            <a:pPr algn="ctr"/>
            <a:r>
              <a:rPr lang="en-US" altLang="zh-CN" sz="2800" b="1" dirty="0">
                <a:solidFill>
                  <a:srgbClr val="C00000"/>
                </a:solidFill>
                <a:ea typeface="微软雅黑" panose="020B0503020204020204" pitchFamily="34" charset="-122"/>
              </a:rPr>
              <a:t>Issued on 30 November 2022 by the </a:t>
            </a:r>
            <a:r>
              <a:rPr lang="en-US" altLang="zh-CN" sz="2800" b="1" dirty="0" err="1">
                <a:solidFill>
                  <a:srgbClr val="C00000"/>
                </a:solidFill>
                <a:ea typeface="微软雅黑" panose="020B0503020204020204" pitchFamily="34" charset="-122"/>
              </a:rPr>
              <a:t>MoE</a:t>
            </a:r>
            <a:r>
              <a:rPr lang="en-US" altLang="zh-CN" sz="2800" b="1" dirty="0">
                <a:solidFill>
                  <a:srgbClr val="C00000"/>
                </a:solidFill>
                <a:ea typeface="微软雅黑" panose="020B0503020204020204" pitchFamily="34" charset="-122"/>
              </a:rPr>
              <a:t> of China.</a:t>
            </a:r>
          </a:p>
        </p:txBody>
      </p:sp>
    </p:spTree>
    <p:extLst>
      <p:ext uri="{BB962C8B-B14F-4D97-AF65-F5344CB8AC3E}">
        <p14:creationId xmlns:p14="http://schemas.microsoft.com/office/powerpoint/2010/main" val="254648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AF1BB-5FB0-41D2-8A20-78AC80CB47C7}"/>
              </a:ext>
            </a:extLst>
          </p:cNvPr>
          <p:cNvSpPr>
            <a:spLocks noGrp="1"/>
          </p:cNvSpPr>
          <p:nvPr>
            <p:ph type="title"/>
          </p:nvPr>
        </p:nvSpPr>
        <p:spPr>
          <a:xfrm>
            <a:off x="2343529" y="461448"/>
            <a:ext cx="9374111" cy="609831"/>
          </a:xfrm>
        </p:spPr>
        <p:txBody>
          <a:bodyPr>
            <a:noAutofit/>
          </a:bodyPr>
          <a:lstStyle/>
          <a:p>
            <a:pPr algn="ctr"/>
            <a:r>
              <a:rPr lang="en-US" altLang="zh-CN" sz="3200" b="1" dirty="0">
                <a:solidFill>
                  <a:srgbClr val="C00000"/>
                </a:solidFill>
              </a:rPr>
              <a:t>The standard perfectly stopped at the dawn of </a:t>
            </a:r>
            <a:r>
              <a:rPr lang="en-US" altLang="zh-CN" sz="3200" b="1" dirty="0" err="1">
                <a:solidFill>
                  <a:srgbClr val="C00000"/>
                </a:solidFill>
              </a:rPr>
              <a:t>GenAI</a:t>
            </a:r>
            <a:r>
              <a:rPr lang="en-US" altLang="zh-CN" sz="3200" b="1" dirty="0">
                <a:solidFill>
                  <a:srgbClr val="C00000"/>
                </a:solidFill>
              </a:rPr>
              <a:t>.</a:t>
            </a:r>
            <a:endParaRPr lang="zh-CN" altLang="en-US" sz="3200" b="1" dirty="0">
              <a:solidFill>
                <a:srgbClr val="C00000"/>
              </a:solidFill>
            </a:endParaRPr>
          </a:p>
        </p:txBody>
      </p:sp>
      <p:sp>
        <p:nvSpPr>
          <p:cNvPr id="3" name="灯片编号占位符 2">
            <a:extLst>
              <a:ext uri="{FF2B5EF4-FFF2-40B4-BE49-F238E27FC236}">
                <a16:creationId xmlns:a16="http://schemas.microsoft.com/office/drawing/2014/main" id="{5A89BEA7-13F1-4C45-AFCC-A8DAE1805DEC}"/>
              </a:ext>
            </a:extLst>
          </p:cNvPr>
          <p:cNvSpPr>
            <a:spLocks noGrp="1"/>
          </p:cNvSpPr>
          <p:nvPr>
            <p:ph type="sldNum" sz="quarter" idx="12"/>
          </p:nvPr>
        </p:nvSpPr>
        <p:spPr/>
        <p:txBody>
          <a:bodyPr/>
          <a:lstStyle/>
          <a:p>
            <a:fld id="{EFBAFEFF-5240-436E-82E5-56151E3F2C14}" type="slidenum">
              <a:rPr lang="zh-CN" altLang="en-US" smtClean="0"/>
              <a:t>17</a:t>
            </a:fld>
            <a:endParaRPr lang="zh-CN" altLang="en-US"/>
          </a:p>
        </p:txBody>
      </p:sp>
      <p:sp>
        <p:nvSpPr>
          <p:cNvPr id="4" name="内容占位符 3">
            <a:extLst>
              <a:ext uri="{FF2B5EF4-FFF2-40B4-BE49-F238E27FC236}">
                <a16:creationId xmlns:a16="http://schemas.microsoft.com/office/drawing/2014/main" id="{E97EBD40-AA86-4BA9-8EA2-0FC6F78B67B5}"/>
              </a:ext>
            </a:extLst>
          </p:cNvPr>
          <p:cNvSpPr>
            <a:spLocks noGrp="1"/>
          </p:cNvSpPr>
          <p:nvPr>
            <p:ph idx="1"/>
          </p:nvPr>
        </p:nvSpPr>
        <p:spPr/>
        <p:txBody>
          <a:bodyPr/>
          <a:lstStyle/>
          <a:p>
            <a:endParaRPr lang="zh-CN" altLang="en-US"/>
          </a:p>
        </p:txBody>
      </p:sp>
      <p:pic>
        <p:nvPicPr>
          <p:cNvPr id="5" name="内容占位符 5">
            <a:extLst>
              <a:ext uri="{FF2B5EF4-FFF2-40B4-BE49-F238E27FC236}">
                <a16:creationId xmlns:a16="http://schemas.microsoft.com/office/drawing/2014/main" id="{CE925AF2-D8F8-4C55-A5B6-D54E7ECC063A}"/>
              </a:ext>
            </a:extLst>
          </p:cNvPr>
          <p:cNvPicPr>
            <a:picLocks noChangeAspect="1"/>
          </p:cNvPicPr>
          <p:nvPr/>
        </p:nvPicPr>
        <p:blipFill rotWithShape="1">
          <a:blip r:embed="rId2">
            <a:extLst>
              <a:ext uri="{28A0092B-C50C-407E-A947-70E740481C1C}">
                <a14:useLocalDpi xmlns:a14="http://schemas.microsoft.com/office/drawing/2010/main" val="0"/>
              </a:ext>
            </a:extLst>
          </a:blip>
          <a:srcRect t="13104" b="50654"/>
          <a:stretch/>
        </p:blipFill>
        <p:spPr>
          <a:xfrm>
            <a:off x="2063140" y="1222048"/>
            <a:ext cx="9654500" cy="4873217"/>
          </a:xfrm>
          <a:prstGeom prst="rect">
            <a:avLst/>
          </a:prstGeom>
          <a:ln>
            <a:noFill/>
          </a:ln>
          <a:effectLst>
            <a:outerShdw blurRad="292100" dist="139700" dir="2700000" algn="tl" rotWithShape="0">
              <a:srgbClr val="333333">
                <a:alpha val="65000"/>
              </a:srgbClr>
            </a:outerShdw>
          </a:effectLst>
        </p:spPr>
      </p:pic>
      <p:sp>
        <p:nvSpPr>
          <p:cNvPr id="6" name="文本框 5">
            <a:extLst>
              <a:ext uri="{FF2B5EF4-FFF2-40B4-BE49-F238E27FC236}">
                <a16:creationId xmlns:a16="http://schemas.microsoft.com/office/drawing/2014/main" id="{E834047D-0569-4D14-BE19-D3118A9766A6}"/>
              </a:ext>
            </a:extLst>
          </p:cNvPr>
          <p:cNvSpPr txBox="1"/>
          <p:nvPr/>
        </p:nvSpPr>
        <p:spPr>
          <a:xfrm>
            <a:off x="2621280" y="3353085"/>
            <a:ext cx="8732519" cy="584775"/>
          </a:xfrm>
          <a:prstGeom prst="rect">
            <a:avLst/>
          </a:prstGeom>
          <a:noFill/>
        </p:spPr>
        <p:txBody>
          <a:bodyPr wrap="square">
            <a:spAutoFit/>
          </a:bodyPr>
          <a:lstStyle/>
          <a:p>
            <a:r>
              <a:rPr lang="en-US" altLang="zh-CN" sz="3200" b="1" dirty="0" err="1">
                <a:solidFill>
                  <a:srgbClr val="C00000"/>
                </a:solidFill>
                <a:ea typeface="微软雅黑" panose="020B0503020204020204" pitchFamily="34" charset="-122"/>
              </a:rPr>
              <a:t>ChatGPT</a:t>
            </a:r>
            <a:r>
              <a:rPr lang="en-US" altLang="zh-CN" sz="3200" b="1" dirty="0">
                <a:solidFill>
                  <a:srgbClr val="C00000"/>
                </a:solidFill>
                <a:ea typeface="微软雅黑" panose="020B0503020204020204" pitchFamily="34" charset="-122"/>
              </a:rPr>
              <a:t> was first released on November 30, 2022.</a:t>
            </a:r>
            <a:endParaRPr lang="zh-CN" altLang="en-US" sz="3200" b="1" dirty="0">
              <a:solidFill>
                <a:srgbClr val="C00000"/>
              </a:solidFill>
              <a:ea typeface="微软雅黑" panose="020B0503020204020204" pitchFamily="34" charset="-122"/>
            </a:endParaRPr>
          </a:p>
        </p:txBody>
      </p:sp>
    </p:spTree>
    <p:extLst>
      <p:ext uri="{BB962C8B-B14F-4D97-AF65-F5344CB8AC3E}">
        <p14:creationId xmlns:p14="http://schemas.microsoft.com/office/powerpoint/2010/main" val="159520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set>
                                      <p:cBhvr override="childStyle">
                                        <p:cTn dur="1" fill="hold" display="0" masterRel="nextClick" afterEffect="1"/>
                                        <p:tgtEl>
                                          <p:spTgt spid="6">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637500-2A6F-4E8B-8A4A-B9EFF41EC7C9}"/>
              </a:ext>
            </a:extLst>
          </p:cNvPr>
          <p:cNvSpPr>
            <a:spLocks noGrp="1"/>
          </p:cNvSpPr>
          <p:nvPr>
            <p:ph type="title"/>
          </p:nvPr>
        </p:nvSpPr>
        <p:spPr>
          <a:xfrm>
            <a:off x="1612901" y="461448"/>
            <a:ext cx="10261600" cy="609831"/>
          </a:xfrm>
        </p:spPr>
        <p:txBody>
          <a:bodyPr>
            <a:normAutofit/>
          </a:bodyPr>
          <a:lstStyle/>
          <a:p>
            <a:r>
              <a:rPr lang="en-US" altLang="zh-CN" sz="3600" b="1" i="1" dirty="0"/>
              <a:t>1</a:t>
            </a:r>
            <a:r>
              <a:rPr lang="en-US" altLang="zh-CN" sz="3600" b="1" i="1" baseline="30000" dirty="0"/>
              <a:t>st</a:t>
            </a:r>
            <a:r>
              <a:rPr lang="en-US" altLang="zh-CN" sz="3600" b="1" i="1" dirty="0"/>
              <a:t> &amp; 2</a:t>
            </a:r>
            <a:r>
              <a:rPr lang="en-US" altLang="zh-CN" sz="3600" b="1" i="1" baseline="30000" dirty="0"/>
              <a:t>nd</a:t>
            </a:r>
            <a:r>
              <a:rPr lang="en-US" altLang="zh-CN" sz="3600" b="1" i="1" dirty="0"/>
              <a:t> tier dimensions of teachers’ digital literacy</a:t>
            </a:r>
            <a:endParaRPr lang="zh-CN" altLang="en-US" sz="3600" b="1" i="1" dirty="0"/>
          </a:p>
        </p:txBody>
      </p:sp>
      <p:sp>
        <p:nvSpPr>
          <p:cNvPr id="3" name="灯片编号占位符 2">
            <a:extLst>
              <a:ext uri="{FF2B5EF4-FFF2-40B4-BE49-F238E27FC236}">
                <a16:creationId xmlns:a16="http://schemas.microsoft.com/office/drawing/2014/main" id="{6E24C6DD-1463-4935-AC7B-3C032887E4DB}"/>
              </a:ext>
            </a:extLst>
          </p:cNvPr>
          <p:cNvSpPr>
            <a:spLocks noGrp="1"/>
          </p:cNvSpPr>
          <p:nvPr>
            <p:ph type="sldNum" sz="quarter" idx="12"/>
          </p:nvPr>
        </p:nvSpPr>
        <p:spPr/>
        <p:txBody>
          <a:bodyPr/>
          <a:lstStyle/>
          <a:p>
            <a:fld id="{EFBAFEFF-5240-436E-82E5-56151E3F2C14}" type="slidenum">
              <a:rPr lang="zh-CN" altLang="en-US" smtClean="0"/>
              <a:t>18</a:t>
            </a:fld>
            <a:endParaRPr lang="zh-CN" altLang="en-US"/>
          </a:p>
        </p:txBody>
      </p:sp>
      <p:sp>
        <p:nvSpPr>
          <p:cNvPr id="5" name="内容占位符 4">
            <a:extLst>
              <a:ext uri="{FF2B5EF4-FFF2-40B4-BE49-F238E27FC236}">
                <a16:creationId xmlns:a16="http://schemas.microsoft.com/office/drawing/2014/main" id="{C7E7575E-CE55-4D8D-B659-D19D9D19F903}"/>
              </a:ext>
            </a:extLst>
          </p:cNvPr>
          <p:cNvSpPr>
            <a:spLocks noGrp="1"/>
          </p:cNvSpPr>
          <p:nvPr>
            <p:ph idx="1"/>
          </p:nvPr>
        </p:nvSpPr>
        <p:spPr/>
        <p:txBody>
          <a:bodyPr/>
          <a:lstStyle/>
          <a:p>
            <a:endParaRPr lang="zh-CN" altLang="en-US"/>
          </a:p>
        </p:txBody>
      </p:sp>
      <p:pic>
        <p:nvPicPr>
          <p:cNvPr id="8" name="图片 7">
            <a:extLst>
              <a:ext uri="{FF2B5EF4-FFF2-40B4-BE49-F238E27FC236}">
                <a16:creationId xmlns:a16="http://schemas.microsoft.com/office/drawing/2014/main" id="{ADE9A365-F65D-4983-88C7-4995563E3658}"/>
              </a:ext>
            </a:extLst>
          </p:cNvPr>
          <p:cNvPicPr>
            <a:picLocks noChangeAspect="1"/>
          </p:cNvPicPr>
          <p:nvPr/>
        </p:nvPicPr>
        <p:blipFill rotWithShape="1">
          <a:blip r:embed="rId2"/>
          <a:srcRect t="12856"/>
          <a:stretch/>
        </p:blipFill>
        <p:spPr>
          <a:xfrm>
            <a:off x="339259" y="1168400"/>
            <a:ext cx="11624771" cy="5187950"/>
          </a:xfrm>
          <a:prstGeom prst="rect">
            <a:avLst/>
          </a:prstGeom>
        </p:spPr>
      </p:pic>
    </p:spTree>
    <p:extLst>
      <p:ext uri="{BB962C8B-B14F-4D97-AF65-F5344CB8AC3E}">
        <p14:creationId xmlns:p14="http://schemas.microsoft.com/office/powerpoint/2010/main" val="3064014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C41E87-7531-41A3-8B4A-1A0109844718}"/>
              </a:ext>
            </a:extLst>
          </p:cNvPr>
          <p:cNvSpPr>
            <a:spLocks noGrp="1"/>
          </p:cNvSpPr>
          <p:nvPr>
            <p:ph type="title"/>
          </p:nvPr>
        </p:nvSpPr>
        <p:spPr>
          <a:xfrm>
            <a:off x="1894925" y="461448"/>
            <a:ext cx="10055776" cy="609831"/>
          </a:xfrm>
        </p:spPr>
        <p:txBody>
          <a:bodyPr>
            <a:noAutofit/>
          </a:bodyPr>
          <a:lstStyle/>
          <a:p>
            <a:r>
              <a:rPr lang="en-US" altLang="zh-CN" sz="3400" b="1" i="1" dirty="0">
                <a:latin typeface="+mn-lt"/>
              </a:rPr>
              <a:t>5 key 1</a:t>
            </a:r>
            <a:r>
              <a:rPr lang="en-US" altLang="zh-CN" sz="3400" b="1" i="1" baseline="30000" dirty="0">
                <a:latin typeface="+mn-lt"/>
              </a:rPr>
              <a:t>st</a:t>
            </a:r>
            <a:r>
              <a:rPr lang="en-US" altLang="zh-CN" sz="3400" b="1" i="1" dirty="0">
                <a:latin typeface="+mn-lt"/>
              </a:rPr>
              <a:t> tier dimensions for teachers’ digital literacy</a:t>
            </a:r>
            <a:endParaRPr lang="zh-CN" altLang="en-US" sz="3400" b="1" i="1" dirty="0"/>
          </a:p>
        </p:txBody>
      </p:sp>
      <p:sp>
        <p:nvSpPr>
          <p:cNvPr id="3" name="灯片编号占位符 2">
            <a:extLst>
              <a:ext uri="{FF2B5EF4-FFF2-40B4-BE49-F238E27FC236}">
                <a16:creationId xmlns:a16="http://schemas.microsoft.com/office/drawing/2014/main" id="{56BAC727-1107-4ECD-A701-F272A2EC9FCB}"/>
              </a:ext>
            </a:extLst>
          </p:cNvPr>
          <p:cNvSpPr>
            <a:spLocks noGrp="1"/>
          </p:cNvSpPr>
          <p:nvPr>
            <p:ph type="sldNum" sz="quarter" idx="12"/>
          </p:nvPr>
        </p:nvSpPr>
        <p:spPr/>
        <p:txBody>
          <a:bodyPr/>
          <a:lstStyle/>
          <a:p>
            <a:fld id="{EFBAFEFF-5240-436E-82E5-56151E3F2C14}" type="slidenum">
              <a:rPr lang="zh-CN" altLang="en-US" smtClean="0"/>
              <a:t>19</a:t>
            </a:fld>
            <a:endParaRPr lang="zh-CN" altLang="en-US"/>
          </a:p>
        </p:txBody>
      </p:sp>
      <p:sp>
        <p:nvSpPr>
          <p:cNvPr id="4" name="内容占位符 3">
            <a:extLst>
              <a:ext uri="{FF2B5EF4-FFF2-40B4-BE49-F238E27FC236}">
                <a16:creationId xmlns:a16="http://schemas.microsoft.com/office/drawing/2014/main" id="{18326A63-47BF-4554-BAB0-59500635A119}"/>
              </a:ext>
            </a:extLst>
          </p:cNvPr>
          <p:cNvSpPr>
            <a:spLocks noGrp="1"/>
          </p:cNvSpPr>
          <p:nvPr>
            <p:ph idx="1"/>
          </p:nvPr>
        </p:nvSpPr>
        <p:spPr>
          <a:xfrm>
            <a:off x="1894924" y="1071279"/>
            <a:ext cx="9907480" cy="4873217"/>
          </a:xfrm>
        </p:spPr>
        <p:txBody>
          <a:bodyPr>
            <a:normAutofit/>
          </a:bodyPr>
          <a:lstStyle/>
          <a:p>
            <a:pPr marL="514350" indent="-514350">
              <a:lnSpc>
                <a:spcPct val="150000"/>
              </a:lnSpc>
              <a:buFont typeface="+mj-lt"/>
              <a:buAutoNum type="arabicPeriod"/>
            </a:pPr>
            <a:r>
              <a:rPr lang="en-US" altLang="zh-CN" sz="3600" dirty="0">
                <a:latin typeface="+mn-lt"/>
              </a:rPr>
              <a:t>Digital awareness</a:t>
            </a:r>
          </a:p>
          <a:p>
            <a:pPr marL="514350" indent="-514350">
              <a:lnSpc>
                <a:spcPct val="150000"/>
              </a:lnSpc>
              <a:buFont typeface="+mj-lt"/>
              <a:buAutoNum type="arabicPeriod"/>
            </a:pPr>
            <a:r>
              <a:rPr lang="en-US" altLang="zh-CN" sz="3600" dirty="0">
                <a:latin typeface="+mn-lt"/>
              </a:rPr>
              <a:t>Digital technology knowledge and skills</a:t>
            </a:r>
          </a:p>
          <a:p>
            <a:pPr marL="514350" indent="-514350">
              <a:lnSpc>
                <a:spcPct val="150000"/>
              </a:lnSpc>
              <a:buFont typeface="+mj-lt"/>
              <a:buAutoNum type="arabicPeriod"/>
            </a:pPr>
            <a:r>
              <a:rPr lang="en-US" altLang="zh-CN" sz="3600" dirty="0">
                <a:latin typeface="+mn-lt"/>
              </a:rPr>
              <a:t>Digital application</a:t>
            </a:r>
          </a:p>
          <a:p>
            <a:pPr marL="514350" indent="-514350">
              <a:lnSpc>
                <a:spcPct val="150000"/>
              </a:lnSpc>
              <a:buFont typeface="+mj-lt"/>
              <a:buAutoNum type="arabicPeriod"/>
            </a:pPr>
            <a:r>
              <a:rPr lang="en-US" altLang="zh-CN" sz="3600" dirty="0">
                <a:latin typeface="+mn-lt"/>
              </a:rPr>
              <a:t>Digital social responsibility</a:t>
            </a:r>
          </a:p>
          <a:p>
            <a:pPr marL="514350" indent="-514350">
              <a:lnSpc>
                <a:spcPct val="150000"/>
              </a:lnSpc>
              <a:buFont typeface="+mj-lt"/>
              <a:buAutoNum type="arabicPeriod"/>
            </a:pPr>
            <a:r>
              <a:rPr lang="en-US" altLang="zh-CN" sz="3600" dirty="0">
                <a:latin typeface="+mn-lt"/>
              </a:rPr>
              <a:t>Professional development</a:t>
            </a:r>
            <a:endParaRPr lang="zh-CN" altLang="en-US" sz="3600" dirty="0">
              <a:latin typeface="+mn-lt"/>
            </a:endParaRPr>
          </a:p>
        </p:txBody>
      </p:sp>
    </p:spTree>
    <p:extLst>
      <p:ext uri="{BB962C8B-B14F-4D97-AF65-F5344CB8AC3E}">
        <p14:creationId xmlns:p14="http://schemas.microsoft.com/office/powerpoint/2010/main" val="461852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745B87-F1A4-46E0-A92F-E2A7ACE300CE}"/>
              </a:ext>
            </a:extLst>
          </p:cNvPr>
          <p:cNvSpPr>
            <a:spLocks noGrp="1"/>
          </p:cNvSpPr>
          <p:nvPr>
            <p:ph type="ctrTitle"/>
          </p:nvPr>
        </p:nvSpPr>
        <p:spPr>
          <a:xfrm>
            <a:off x="97653" y="2658908"/>
            <a:ext cx="10092163" cy="867746"/>
          </a:xfrm>
        </p:spPr>
        <p:txBody>
          <a:bodyPr>
            <a:noAutofit/>
          </a:bodyPr>
          <a:lstStyle/>
          <a:p>
            <a:pPr algn="r">
              <a:lnSpc>
                <a:spcPct val="100000"/>
              </a:lnSpc>
            </a:pPr>
            <a:r>
              <a:rPr lang="en-US" altLang="zh-CN" sz="3600" b="1" i="1" kern="1000" dirty="0">
                <a:latin typeface="Calibri" panose="020F0502020204030204" pitchFamily="34" charset="0"/>
                <a:ea typeface="Calibri" panose="020F0502020204030204" pitchFamily="34" charset="0"/>
                <a:cs typeface="Calibri" panose="020F0502020204030204" pitchFamily="34" charset="0"/>
              </a:rPr>
              <a:t>Updating ELT </a:t>
            </a:r>
            <a:r>
              <a:rPr lang="en-US" altLang="zh-CN" sz="3600" b="1" i="1" kern="1000" dirty="0">
                <a:solidFill>
                  <a:srgbClr val="C00000"/>
                </a:solidFill>
                <a:latin typeface="Calibri" panose="020F0502020204030204" pitchFamily="34" charset="0"/>
                <a:ea typeface="Calibri" panose="020F0502020204030204" pitchFamily="34" charset="0"/>
                <a:cs typeface="Calibri" panose="020F0502020204030204" pitchFamily="34" charset="0"/>
              </a:rPr>
              <a:t>teachers’ digital literacy </a:t>
            </a:r>
            <a:r>
              <a:rPr lang="en-US" altLang="zh-CN" sz="3600" b="1" i="1" kern="1000" dirty="0">
                <a:latin typeface="Calibri" panose="020F0502020204030204" pitchFamily="34" charset="0"/>
                <a:ea typeface="Calibri" panose="020F0502020204030204" pitchFamily="34" charset="0"/>
                <a:cs typeface="Calibri" panose="020F0502020204030204" pitchFamily="34" charset="0"/>
              </a:rPr>
              <a:t>with </a:t>
            </a:r>
            <a:br>
              <a:rPr lang="en-US" altLang="zh-CN" sz="3600" b="1" i="1" kern="1000" dirty="0">
                <a:latin typeface="Calibri" panose="020F0502020204030204" pitchFamily="34" charset="0"/>
                <a:ea typeface="Calibri" panose="020F0502020204030204" pitchFamily="34" charset="0"/>
                <a:cs typeface="Calibri" panose="020F0502020204030204" pitchFamily="34" charset="0"/>
              </a:rPr>
            </a:br>
            <a:r>
              <a:rPr lang="en-US" altLang="zh-CN" sz="3600" b="1" i="1" kern="1000" dirty="0">
                <a:latin typeface="Calibri" panose="020F0502020204030204" pitchFamily="34" charset="0"/>
                <a:ea typeface="Calibri" panose="020F0502020204030204" pitchFamily="34" charset="0"/>
                <a:cs typeface="Calibri" panose="020F0502020204030204" pitchFamily="34" charset="0"/>
              </a:rPr>
              <a:t>‘Prompting Quotient’ in the age of generative AI</a:t>
            </a:r>
            <a:endParaRPr lang="zh-CN" altLang="en-US" sz="3600" b="1" i="1" kern="1000" dirty="0">
              <a:latin typeface="Calibri" panose="020F0502020204030204" pitchFamily="34" charset="0"/>
              <a:cs typeface="Calibri" panose="020F0502020204030204" pitchFamily="34" charset="0"/>
            </a:endParaRPr>
          </a:p>
        </p:txBody>
      </p:sp>
      <p:sp>
        <p:nvSpPr>
          <p:cNvPr id="3" name="副标题 2">
            <a:extLst>
              <a:ext uri="{FF2B5EF4-FFF2-40B4-BE49-F238E27FC236}">
                <a16:creationId xmlns:a16="http://schemas.microsoft.com/office/drawing/2014/main" id="{3E7C3428-9416-4E5C-B17A-05ABE85B0412}"/>
              </a:ext>
            </a:extLst>
          </p:cNvPr>
          <p:cNvSpPr>
            <a:spLocks noGrp="1"/>
          </p:cNvSpPr>
          <p:nvPr>
            <p:ph type="subTitle" idx="1"/>
          </p:nvPr>
        </p:nvSpPr>
        <p:spPr>
          <a:xfrm>
            <a:off x="4100804" y="5087143"/>
            <a:ext cx="6009115" cy="963253"/>
          </a:xfrm>
        </p:spPr>
        <p:txBody>
          <a:bodyPr>
            <a:normAutofit fontScale="85000" lnSpcReduction="10000"/>
          </a:bodyPr>
          <a:lstStyle/>
          <a:p>
            <a:pPr algn="r">
              <a:lnSpc>
                <a:spcPct val="100000"/>
              </a:lnSpc>
              <a:spcBef>
                <a:spcPts val="0"/>
              </a:spcBef>
              <a:spcAft>
                <a:spcPts val="1200"/>
              </a:spcAft>
              <a:defRPr/>
            </a:pPr>
            <a:r>
              <a:rPr lang="en-US" altLang="zh-CN" sz="2200" dirty="0">
                <a:solidFill>
                  <a:schemeClr val="bg1">
                    <a:lumMod val="50000"/>
                  </a:schemeClr>
                </a:solidFill>
                <a:latin typeface="+mj-lt"/>
                <a:ea typeface="宋体" panose="02010600030101010101" pitchFamily="2" charset="-122"/>
              </a:rPr>
              <a:t>National Research Centre for Foreign Language Education</a:t>
            </a:r>
          </a:p>
          <a:p>
            <a:pPr algn="r">
              <a:lnSpc>
                <a:spcPct val="100000"/>
              </a:lnSpc>
              <a:spcBef>
                <a:spcPts val="0"/>
              </a:spcBef>
              <a:spcAft>
                <a:spcPts val="1200"/>
              </a:spcAft>
              <a:defRPr/>
            </a:pPr>
            <a:r>
              <a:rPr lang="en-US" altLang="zh-CN" sz="2200" dirty="0">
                <a:solidFill>
                  <a:schemeClr val="bg1">
                    <a:lumMod val="50000"/>
                  </a:schemeClr>
                </a:solidFill>
                <a:latin typeface="+mj-lt"/>
                <a:ea typeface="宋体" panose="02010600030101010101" pitchFamily="2" charset="-122"/>
              </a:rPr>
              <a:t>Beijing Foreign Studies University</a:t>
            </a:r>
          </a:p>
        </p:txBody>
      </p:sp>
      <p:sp>
        <p:nvSpPr>
          <p:cNvPr id="5" name="文本框 4">
            <a:extLst>
              <a:ext uri="{FF2B5EF4-FFF2-40B4-BE49-F238E27FC236}">
                <a16:creationId xmlns:a16="http://schemas.microsoft.com/office/drawing/2014/main" id="{E0A93A99-649F-4813-871D-374798085090}"/>
              </a:ext>
            </a:extLst>
          </p:cNvPr>
          <p:cNvSpPr txBox="1"/>
          <p:nvPr/>
        </p:nvSpPr>
        <p:spPr>
          <a:xfrm>
            <a:off x="5556250" y="4439481"/>
            <a:ext cx="4553668" cy="461665"/>
          </a:xfrm>
          <a:prstGeom prst="rect">
            <a:avLst/>
          </a:prstGeom>
          <a:noFill/>
        </p:spPr>
        <p:txBody>
          <a:bodyPr wrap="square" rtlCol="0">
            <a:spAutoFit/>
          </a:bodyPr>
          <a:lstStyle/>
          <a:p>
            <a:pPr algn="r"/>
            <a:r>
              <a:rPr lang="en-US" altLang="zh-CN" sz="2400" dirty="0">
                <a:solidFill>
                  <a:schemeClr val="bg1">
                    <a:lumMod val="50000"/>
                  </a:schemeClr>
                </a:solidFill>
                <a:latin typeface="+mj-lt"/>
                <a:ea typeface="宋体" panose="02010600030101010101" pitchFamily="2" charset="-122"/>
              </a:rPr>
              <a:t>Jiajin Xu</a:t>
            </a:r>
          </a:p>
        </p:txBody>
      </p:sp>
    </p:spTree>
    <p:extLst>
      <p:ext uri="{BB962C8B-B14F-4D97-AF65-F5344CB8AC3E}">
        <p14:creationId xmlns:p14="http://schemas.microsoft.com/office/powerpoint/2010/main" val="3553247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B9AC4E-5FDA-4792-A7A6-149E8B206A3B}"/>
              </a:ext>
            </a:extLst>
          </p:cNvPr>
          <p:cNvSpPr>
            <a:spLocks noGrp="1"/>
          </p:cNvSpPr>
          <p:nvPr>
            <p:ph type="title"/>
          </p:nvPr>
        </p:nvSpPr>
        <p:spPr>
          <a:xfrm>
            <a:off x="2343528" y="826573"/>
            <a:ext cx="9010271" cy="609831"/>
          </a:xfrm>
        </p:spPr>
        <p:txBody>
          <a:bodyPr>
            <a:normAutofit fontScale="90000"/>
          </a:bodyPr>
          <a:lstStyle/>
          <a:p>
            <a:r>
              <a:rPr lang="en-US" altLang="zh-CN" b="1" i="1" dirty="0">
                <a:latin typeface="+mn-lt"/>
              </a:rPr>
              <a:t>Tier 2 dimensions</a:t>
            </a:r>
            <a:r>
              <a:rPr lang="en-US" altLang="zh-CN" dirty="0">
                <a:latin typeface="+mn-lt"/>
              </a:rPr>
              <a:t>: </a:t>
            </a:r>
            <a:br>
              <a:rPr lang="en-US" altLang="zh-CN" dirty="0">
                <a:latin typeface="+mn-lt"/>
              </a:rPr>
            </a:br>
            <a:r>
              <a:rPr lang="en-US" altLang="zh-CN" dirty="0">
                <a:latin typeface="+mn-lt"/>
              </a:rPr>
              <a:t>3. Digital application</a:t>
            </a:r>
            <a:endParaRPr lang="zh-CN" altLang="en-US" dirty="0"/>
          </a:p>
        </p:txBody>
      </p:sp>
      <p:sp>
        <p:nvSpPr>
          <p:cNvPr id="3" name="灯片编号占位符 2">
            <a:extLst>
              <a:ext uri="{FF2B5EF4-FFF2-40B4-BE49-F238E27FC236}">
                <a16:creationId xmlns:a16="http://schemas.microsoft.com/office/drawing/2014/main" id="{0D4D677E-CCBC-4CBE-9D6F-88AB058D9838}"/>
              </a:ext>
            </a:extLst>
          </p:cNvPr>
          <p:cNvSpPr>
            <a:spLocks noGrp="1"/>
          </p:cNvSpPr>
          <p:nvPr>
            <p:ph type="sldNum" sz="quarter" idx="12"/>
          </p:nvPr>
        </p:nvSpPr>
        <p:spPr/>
        <p:txBody>
          <a:bodyPr/>
          <a:lstStyle/>
          <a:p>
            <a:fld id="{EFBAFEFF-5240-436E-82E5-56151E3F2C14}" type="slidenum">
              <a:rPr lang="zh-CN" altLang="en-US" smtClean="0"/>
              <a:t>20</a:t>
            </a:fld>
            <a:endParaRPr lang="zh-CN" altLang="en-US"/>
          </a:p>
        </p:txBody>
      </p:sp>
      <p:sp>
        <p:nvSpPr>
          <p:cNvPr id="4" name="内容占位符 3">
            <a:extLst>
              <a:ext uri="{FF2B5EF4-FFF2-40B4-BE49-F238E27FC236}">
                <a16:creationId xmlns:a16="http://schemas.microsoft.com/office/drawing/2014/main" id="{58CC1C5B-19CC-4780-BD5B-8897A1FE8C5D}"/>
              </a:ext>
            </a:extLst>
          </p:cNvPr>
          <p:cNvSpPr>
            <a:spLocks noGrp="1"/>
          </p:cNvSpPr>
          <p:nvPr>
            <p:ph idx="1"/>
          </p:nvPr>
        </p:nvSpPr>
        <p:spPr>
          <a:xfrm>
            <a:off x="2343528" y="1993900"/>
            <a:ext cx="9010271" cy="4162369"/>
          </a:xfrm>
        </p:spPr>
        <p:txBody>
          <a:bodyPr>
            <a:normAutofit/>
          </a:bodyPr>
          <a:lstStyle/>
          <a:p>
            <a:pPr marL="514350" indent="-514350">
              <a:lnSpc>
                <a:spcPct val="150000"/>
              </a:lnSpc>
              <a:buFont typeface="+mj-lt"/>
              <a:buAutoNum type="arabicPeriod"/>
            </a:pPr>
            <a:r>
              <a:rPr lang="en-US" altLang="zh-CN" sz="3600" dirty="0"/>
              <a:t>Digital teaching design</a:t>
            </a:r>
          </a:p>
          <a:p>
            <a:pPr marL="514350" indent="-514350">
              <a:lnSpc>
                <a:spcPct val="150000"/>
              </a:lnSpc>
              <a:buFont typeface="+mj-lt"/>
              <a:buAutoNum type="arabicPeriod"/>
            </a:pPr>
            <a:r>
              <a:rPr lang="en-US" altLang="zh-CN" sz="3600" dirty="0"/>
              <a:t>Digital teaching implementation</a:t>
            </a:r>
          </a:p>
          <a:p>
            <a:pPr marL="514350" indent="-514350">
              <a:lnSpc>
                <a:spcPct val="150000"/>
              </a:lnSpc>
              <a:buFont typeface="+mj-lt"/>
              <a:buAutoNum type="arabicPeriod"/>
            </a:pPr>
            <a:r>
              <a:rPr lang="en-US" altLang="zh-CN" sz="3600" dirty="0"/>
              <a:t>Digital academic assessment</a:t>
            </a:r>
          </a:p>
          <a:p>
            <a:pPr marL="514350" indent="-514350">
              <a:lnSpc>
                <a:spcPct val="150000"/>
              </a:lnSpc>
              <a:buFont typeface="+mj-lt"/>
              <a:buAutoNum type="arabicPeriod"/>
            </a:pPr>
            <a:r>
              <a:rPr lang="en-US" altLang="zh-CN" sz="3600" dirty="0"/>
              <a:t>Digital collaborative education</a:t>
            </a:r>
            <a:endParaRPr lang="zh-CN" altLang="en-US" sz="3600" dirty="0"/>
          </a:p>
        </p:txBody>
      </p:sp>
    </p:spTree>
    <p:extLst>
      <p:ext uri="{BB962C8B-B14F-4D97-AF65-F5344CB8AC3E}">
        <p14:creationId xmlns:p14="http://schemas.microsoft.com/office/powerpoint/2010/main" val="1320201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78C08E01-EEDA-4070-ADDE-7B3FC8583950}"/>
              </a:ext>
            </a:extLst>
          </p:cNvPr>
          <p:cNvSpPr>
            <a:spLocks noGrp="1"/>
          </p:cNvSpPr>
          <p:nvPr>
            <p:ph type="sldNum" sz="quarter" idx="12"/>
          </p:nvPr>
        </p:nvSpPr>
        <p:spPr/>
        <p:txBody>
          <a:bodyPr/>
          <a:lstStyle/>
          <a:p>
            <a:fld id="{EFBAFEFF-5240-436E-82E5-56151E3F2C14}" type="slidenum">
              <a:rPr lang="zh-CN" altLang="en-US" smtClean="0"/>
              <a:t>21</a:t>
            </a:fld>
            <a:endParaRPr lang="zh-CN" altLang="en-US"/>
          </a:p>
        </p:txBody>
      </p:sp>
      <p:sp>
        <p:nvSpPr>
          <p:cNvPr id="4" name="内容占位符 3">
            <a:extLst>
              <a:ext uri="{FF2B5EF4-FFF2-40B4-BE49-F238E27FC236}">
                <a16:creationId xmlns:a16="http://schemas.microsoft.com/office/drawing/2014/main" id="{0D16E6D6-58C5-42F6-BE37-4779F05096A8}"/>
              </a:ext>
            </a:extLst>
          </p:cNvPr>
          <p:cNvSpPr>
            <a:spLocks noGrp="1"/>
          </p:cNvSpPr>
          <p:nvPr>
            <p:ph idx="1"/>
          </p:nvPr>
        </p:nvSpPr>
        <p:spPr>
          <a:xfrm>
            <a:off x="1943100" y="275208"/>
            <a:ext cx="10071100" cy="6276512"/>
          </a:xfrm>
        </p:spPr>
        <p:txBody>
          <a:bodyPr>
            <a:normAutofit fontScale="85000" lnSpcReduction="20000"/>
          </a:bodyPr>
          <a:lstStyle/>
          <a:p>
            <a:pPr marL="0" indent="0">
              <a:buNone/>
            </a:pPr>
            <a:r>
              <a:rPr lang="en-US" altLang="zh-CN" dirty="0">
                <a:latin typeface="+mn-lt"/>
              </a:rPr>
              <a:t>Tier 3 dimensions</a:t>
            </a:r>
          </a:p>
          <a:p>
            <a:pPr marL="514350" indent="-514350">
              <a:buFont typeface="+mj-lt"/>
              <a:buAutoNum type="arabicPeriod"/>
            </a:pPr>
            <a:r>
              <a:rPr lang="en-US" altLang="zh-CN" dirty="0">
                <a:latin typeface="+mn-lt"/>
              </a:rPr>
              <a:t>Conduct analysis of learning situations</a:t>
            </a:r>
          </a:p>
          <a:p>
            <a:pPr marL="514350" indent="-514350">
              <a:buFont typeface="+mj-lt"/>
              <a:buAutoNum type="arabicPeriod"/>
            </a:pPr>
            <a:r>
              <a:rPr lang="en-US" altLang="zh-CN" dirty="0">
                <a:latin typeface="+mn-lt"/>
              </a:rPr>
              <a:t>Acquire, manage, and create digital educational resources</a:t>
            </a:r>
          </a:p>
          <a:p>
            <a:pPr marL="514350" indent="-514350">
              <a:buFont typeface="+mj-lt"/>
              <a:buAutoNum type="arabicPeriod"/>
            </a:pPr>
            <a:r>
              <a:rPr lang="en-US" altLang="zh-CN" dirty="0">
                <a:latin typeface="+mn-lt"/>
              </a:rPr>
              <a:t>Design digital teaching activities</a:t>
            </a:r>
          </a:p>
          <a:p>
            <a:pPr marL="514350" indent="-514350">
              <a:buFont typeface="+mj-lt"/>
              <a:buAutoNum type="arabicPeriod"/>
            </a:pPr>
            <a:r>
              <a:rPr lang="en-US" altLang="zh-CN" dirty="0">
                <a:latin typeface="+mn-lt"/>
              </a:rPr>
              <a:t>Create blended learning environments</a:t>
            </a:r>
          </a:p>
          <a:p>
            <a:pPr marL="514350" indent="-514350">
              <a:buFont typeface="+mj-lt"/>
              <a:buAutoNum type="arabicPeriod"/>
            </a:pPr>
            <a:r>
              <a:rPr lang="en-US" altLang="zh-CN" dirty="0">
                <a:latin typeface="+mn-lt"/>
              </a:rPr>
              <a:t>Use digital technology resources to support the </a:t>
            </a:r>
            <a:r>
              <a:rPr lang="en-US" altLang="zh-CN" dirty="0" err="1">
                <a:latin typeface="+mn-lt"/>
              </a:rPr>
              <a:t>organisation</a:t>
            </a:r>
            <a:r>
              <a:rPr lang="en-US" altLang="zh-CN" dirty="0">
                <a:latin typeface="+mn-lt"/>
              </a:rPr>
              <a:t> and management of teaching activities</a:t>
            </a:r>
          </a:p>
          <a:p>
            <a:pPr marL="514350" indent="-514350">
              <a:buFont typeface="+mj-lt"/>
              <a:buAutoNum type="arabicPeriod"/>
            </a:pPr>
            <a:r>
              <a:rPr lang="en-US" altLang="zh-CN" dirty="0">
                <a:latin typeface="+mn-lt"/>
              </a:rPr>
              <a:t>Use digital technology resources to </a:t>
            </a:r>
            <a:r>
              <a:rPr lang="en-US" altLang="zh-CN" dirty="0" err="1">
                <a:latin typeface="+mn-lt"/>
              </a:rPr>
              <a:t>optimise</a:t>
            </a:r>
            <a:r>
              <a:rPr lang="en-US" altLang="zh-CN" dirty="0">
                <a:latin typeface="+mn-lt"/>
              </a:rPr>
              <a:t> teaching processes</a:t>
            </a:r>
          </a:p>
          <a:p>
            <a:pPr marL="514350" indent="-514350">
              <a:buFont typeface="+mj-lt"/>
              <a:buAutoNum type="arabicPeriod"/>
            </a:pPr>
            <a:r>
              <a:rPr lang="en-US" altLang="zh-CN" dirty="0">
                <a:latin typeface="+mn-lt"/>
              </a:rPr>
              <a:t>Use digital technology resources to provide </a:t>
            </a:r>
            <a:r>
              <a:rPr lang="en-US" altLang="zh-CN" dirty="0" err="1">
                <a:latin typeface="+mn-lt"/>
              </a:rPr>
              <a:t>individualised</a:t>
            </a:r>
            <a:r>
              <a:rPr lang="en-US" altLang="zh-CN" dirty="0">
                <a:latin typeface="+mn-lt"/>
              </a:rPr>
              <a:t> guidance</a:t>
            </a:r>
          </a:p>
          <a:p>
            <a:pPr marL="514350" indent="-514350">
              <a:buFont typeface="+mj-lt"/>
              <a:buAutoNum type="arabicPeriod"/>
            </a:pPr>
            <a:r>
              <a:rPr lang="en-US" altLang="zh-CN" dirty="0">
                <a:latin typeface="+mn-lt"/>
              </a:rPr>
              <a:t>Select and apply new tools for collecting evaluation data</a:t>
            </a:r>
          </a:p>
          <a:p>
            <a:pPr marL="514350" indent="-514350">
              <a:buFont typeface="+mj-lt"/>
              <a:buAutoNum type="arabicPeriod"/>
            </a:pPr>
            <a:r>
              <a:rPr lang="en-US" altLang="zh-CN" dirty="0">
                <a:latin typeface="+mn-lt"/>
              </a:rPr>
              <a:t>Apply data analysis models to </a:t>
            </a:r>
            <a:r>
              <a:rPr lang="en-US" altLang="zh-CN" dirty="0" err="1">
                <a:latin typeface="+mn-lt"/>
              </a:rPr>
              <a:t>analyse</a:t>
            </a:r>
            <a:r>
              <a:rPr lang="en-US" altLang="zh-CN" dirty="0">
                <a:latin typeface="+mn-lt"/>
              </a:rPr>
              <a:t> academic data</a:t>
            </a:r>
          </a:p>
          <a:p>
            <a:pPr marL="514350" indent="-514350">
              <a:buFont typeface="+mj-lt"/>
              <a:buAutoNum type="arabicPeriod"/>
            </a:pPr>
            <a:r>
              <a:rPr lang="en-US" altLang="zh-CN" dirty="0">
                <a:latin typeface="+mn-lt"/>
              </a:rPr>
              <a:t>Achieve </a:t>
            </a:r>
            <a:r>
              <a:rPr lang="en-US" altLang="zh-CN" dirty="0" err="1">
                <a:latin typeface="+mn-lt"/>
              </a:rPr>
              <a:t>visualisation</a:t>
            </a:r>
            <a:r>
              <a:rPr lang="en-US" altLang="zh-CN" dirty="0">
                <a:latin typeface="+mn-lt"/>
              </a:rPr>
              <a:t> and interpretation of academic data</a:t>
            </a:r>
          </a:p>
          <a:p>
            <a:pPr marL="514350" indent="-514350">
              <a:buFont typeface="+mj-lt"/>
              <a:buAutoNum type="arabicPeriod"/>
            </a:pPr>
            <a:r>
              <a:rPr lang="en-US" altLang="zh-CN" dirty="0">
                <a:latin typeface="+mn-lt"/>
              </a:rPr>
              <a:t>Foster students' digital literacy</a:t>
            </a:r>
          </a:p>
          <a:p>
            <a:pPr marL="514350" indent="-514350">
              <a:buFont typeface="+mj-lt"/>
              <a:buAutoNum type="arabicPeriod"/>
            </a:pPr>
            <a:r>
              <a:rPr lang="en-US" altLang="zh-CN" dirty="0">
                <a:latin typeface="+mn-lt"/>
              </a:rPr>
              <a:t>Use digital technology resources for moral education</a:t>
            </a:r>
          </a:p>
          <a:p>
            <a:pPr marL="514350" indent="-514350">
              <a:buFont typeface="+mj-lt"/>
              <a:buAutoNum type="arabicPeriod"/>
            </a:pPr>
            <a:r>
              <a:rPr lang="en-US" altLang="zh-CN" dirty="0">
                <a:latin typeface="+mn-lt"/>
              </a:rPr>
              <a:t>Use digital technology resources for mental health education</a:t>
            </a:r>
          </a:p>
          <a:p>
            <a:pPr marL="514350" indent="-514350">
              <a:buFont typeface="+mj-lt"/>
              <a:buAutoNum type="arabicPeriod"/>
            </a:pPr>
            <a:r>
              <a:rPr lang="en-US" altLang="zh-CN" dirty="0">
                <a:latin typeface="+mn-lt"/>
              </a:rPr>
              <a:t>Use digital technology resources to promote home-school collaboration</a:t>
            </a:r>
            <a:endParaRPr lang="zh-CN" altLang="en-US" dirty="0">
              <a:latin typeface="+mn-lt"/>
            </a:endParaRPr>
          </a:p>
        </p:txBody>
      </p:sp>
    </p:spTree>
    <p:extLst>
      <p:ext uri="{BB962C8B-B14F-4D97-AF65-F5344CB8AC3E}">
        <p14:creationId xmlns:p14="http://schemas.microsoft.com/office/powerpoint/2010/main" val="200817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B5B36F-E37B-4ADA-AD96-E32FC61B1AE9}"/>
              </a:ext>
            </a:extLst>
          </p:cNvPr>
          <p:cNvSpPr>
            <a:spLocks noGrp="1"/>
          </p:cNvSpPr>
          <p:nvPr>
            <p:ph type="title"/>
          </p:nvPr>
        </p:nvSpPr>
        <p:spPr>
          <a:xfrm>
            <a:off x="2191129" y="701731"/>
            <a:ext cx="9378571" cy="609831"/>
          </a:xfrm>
        </p:spPr>
        <p:txBody>
          <a:bodyPr>
            <a:normAutofit fontScale="90000"/>
          </a:bodyPr>
          <a:lstStyle/>
          <a:p>
            <a:r>
              <a:rPr lang="en-US" altLang="zh-CN" b="1" i="1" dirty="0"/>
              <a:t>Interim summary</a:t>
            </a:r>
            <a:endParaRPr lang="zh-CN" altLang="en-US" b="1" i="1" dirty="0"/>
          </a:p>
        </p:txBody>
      </p:sp>
      <p:sp>
        <p:nvSpPr>
          <p:cNvPr id="3" name="灯片编号占位符 2">
            <a:extLst>
              <a:ext uri="{FF2B5EF4-FFF2-40B4-BE49-F238E27FC236}">
                <a16:creationId xmlns:a16="http://schemas.microsoft.com/office/drawing/2014/main" id="{8F916368-195D-4C6C-8C5C-841E81F0FC58}"/>
              </a:ext>
            </a:extLst>
          </p:cNvPr>
          <p:cNvSpPr>
            <a:spLocks noGrp="1"/>
          </p:cNvSpPr>
          <p:nvPr>
            <p:ph type="sldNum" sz="quarter" idx="12"/>
          </p:nvPr>
        </p:nvSpPr>
        <p:spPr/>
        <p:txBody>
          <a:bodyPr/>
          <a:lstStyle/>
          <a:p>
            <a:fld id="{EFBAFEFF-5240-436E-82E5-56151E3F2C14}" type="slidenum">
              <a:rPr lang="zh-CN" altLang="en-US" smtClean="0"/>
              <a:t>22</a:t>
            </a:fld>
            <a:endParaRPr lang="zh-CN" altLang="en-US"/>
          </a:p>
        </p:txBody>
      </p:sp>
      <p:sp>
        <p:nvSpPr>
          <p:cNvPr id="4" name="内容占位符 3">
            <a:extLst>
              <a:ext uri="{FF2B5EF4-FFF2-40B4-BE49-F238E27FC236}">
                <a16:creationId xmlns:a16="http://schemas.microsoft.com/office/drawing/2014/main" id="{1136A47F-26B7-478F-A27E-2AF9E65084C1}"/>
              </a:ext>
            </a:extLst>
          </p:cNvPr>
          <p:cNvSpPr>
            <a:spLocks noGrp="1"/>
          </p:cNvSpPr>
          <p:nvPr>
            <p:ph idx="1"/>
          </p:nvPr>
        </p:nvSpPr>
        <p:spPr>
          <a:xfrm>
            <a:off x="1899920" y="1689100"/>
            <a:ext cx="9822180" cy="4467169"/>
          </a:xfrm>
        </p:spPr>
        <p:txBody>
          <a:bodyPr/>
          <a:lstStyle/>
          <a:p>
            <a:r>
              <a:rPr lang="en-US" altLang="zh-CN" sz="3600" dirty="0">
                <a:latin typeface="+mj-lt"/>
              </a:rPr>
              <a:t>In China, teachers’ digital literacy was officially established as a national standard in 2022. </a:t>
            </a:r>
          </a:p>
          <a:p>
            <a:endParaRPr lang="en-US" altLang="zh-CN" sz="3600" dirty="0">
              <a:latin typeface="+mj-lt"/>
            </a:endParaRPr>
          </a:p>
          <a:p>
            <a:r>
              <a:rPr lang="en-US" altLang="zh-CN" sz="3600" dirty="0">
                <a:latin typeface="+mj-lt"/>
              </a:rPr>
              <a:t>However, the rapid advancement of generative AI necessitates an update to this standard. </a:t>
            </a:r>
          </a:p>
          <a:p>
            <a:pPr marL="0" indent="0">
              <a:buNone/>
            </a:pPr>
            <a:endParaRPr lang="zh-CN" altLang="en-US" dirty="0"/>
          </a:p>
        </p:txBody>
      </p:sp>
    </p:spTree>
    <p:extLst>
      <p:ext uri="{BB962C8B-B14F-4D97-AF65-F5344CB8AC3E}">
        <p14:creationId xmlns:p14="http://schemas.microsoft.com/office/powerpoint/2010/main" val="2046100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D2975B75-4F86-42DC-9C61-5BB73229AE01}"/>
              </a:ext>
            </a:extLst>
          </p:cNvPr>
          <p:cNvSpPr>
            <a:spLocks noGrp="1"/>
          </p:cNvSpPr>
          <p:nvPr>
            <p:ph type="ctrTitle"/>
          </p:nvPr>
        </p:nvSpPr>
        <p:spPr>
          <a:xfrm>
            <a:off x="1523999" y="2324100"/>
            <a:ext cx="9384406" cy="1104900"/>
          </a:xfrm>
        </p:spPr>
        <p:txBody>
          <a:bodyPr>
            <a:normAutofit/>
          </a:bodyPr>
          <a:lstStyle/>
          <a:p>
            <a:r>
              <a:rPr lang="en-US" altLang="zh-CN" sz="6000" b="1" i="1" dirty="0">
                <a:latin typeface="+mn-lt"/>
              </a:rPr>
              <a:t>This talk</a:t>
            </a:r>
            <a:endParaRPr lang="zh-CN" altLang="en-US" sz="6000" b="1" i="1" dirty="0">
              <a:latin typeface="+mn-lt"/>
            </a:endParaRPr>
          </a:p>
        </p:txBody>
      </p:sp>
      <p:sp>
        <p:nvSpPr>
          <p:cNvPr id="3" name="灯片编号占位符 2">
            <a:extLst>
              <a:ext uri="{FF2B5EF4-FFF2-40B4-BE49-F238E27FC236}">
                <a16:creationId xmlns:a16="http://schemas.microsoft.com/office/drawing/2014/main" id="{BFEC9340-8F1A-4EDB-9579-94B4CDF8AA65}"/>
              </a:ext>
            </a:extLst>
          </p:cNvPr>
          <p:cNvSpPr>
            <a:spLocks noGrp="1"/>
          </p:cNvSpPr>
          <p:nvPr>
            <p:ph type="sldNum" sz="quarter" idx="12"/>
          </p:nvPr>
        </p:nvSpPr>
        <p:spPr/>
        <p:txBody>
          <a:bodyPr/>
          <a:lstStyle/>
          <a:p>
            <a:fld id="{EFBAFEFF-5240-436E-82E5-56151E3F2C14}" type="slidenum">
              <a:rPr lang="zh-CN" altLang="en-US" smtClean="0"/>
              <a:t>23</a:t>
            </a:fld>
            <a:endParaRPr lang="zh-CN" altLang="en-US"/>
          </a:p>
        </p:txBody>
      </p:sp>
    </p:spTree>
    <p:extLst>
      <p:ext uri="{BB962C8B-B14F-4D97-AF65-F5344CB8AC3E}">
        <p14:creationId xmlns:p14="http://schemas.microsoft.com/office/powerpoint/2010/main" val="2813381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EFE1B4-EAF4-437E-914B-94CA81F8E010}"/>
              </a:ext>
            </a:extLst>
          </p:cNvPr>
          <p:cNvSpPr>
            <a:spLocks noGrp="1"/>
          </p:cNvSpPr>
          <p:nvPr>
            <p:ph type="title"/>
          </p:nvPr>
        </p:nvSpPr>
        <p:spPr>
          <a:xfrm>
            <a:off x="2244211" y="673221"/>
            <a:ext cx="9010271" cy="609831"/>
          </a:xfrm>
        </p:spPr>
        <p:txBody>
          <a:bodyPr>
            <a:noAutofit/>
          </a:bodyPr>
          <a:lstStyle/>
          <a:p>
            <a:r>
              <a:rPr lang="en-US" altLang="zh-CN" sz="4000" b="1" i="1" dirty="0"/>
              <a:t>The</a:t>
            </a:r>
            <a:r>
              <a:rPr lang="zh-CN" altLang="en-US" sz="4000" b="1" i="1" dirty="0"/>
              <a:t> </a:t>
            </a:r>
            <a:r>
              <a:rPr lang="en-US" altLang="zh-CN" sz="4000" b="1" i="1" dirty="0"/>
              <a:t>last</a:t>
            </a:r>
            <a:r>
              <a:rPr lang="zh-CN" altLang="en-US" sz="4000" b="1" i="1" dirty="0"/>
              <a:t> </a:t>
            </a:r>
            <a:r>
              <a:rPr lang="en-US" altLang="zh-CN" sz="4000" b="1" i="1" dirty="0"/>
              <a:t>mile</a:t>
            </a:r>
            <a:r>
              <a:rPr lang="zh-CN" altLang="en-US" sz="4000" b="1" i="1" dirty="0"/>
              <a:t> </a:t>
            </a:r>
            <a:r>
              <a:rPr lang="en-US" altLang="zh-CN" sz="4000" b="1" i="1" dirty="0"/>
              <a:t>problem</a:t>
            </a:r>
            <a:endParaRPr lang="zh-CN" altLang="en-US" sz="4000" b="1" i="1" dirty="0"/>
          </a:p>
        </p:txBody>
      </p:sp>
      <p:sp>
        <p:nvSpPr>
          <p:cNvPr id="3" name="灯片编号占位符 2">
            <a:extLst>
              <a:ext uri="{FF2B5EF4-FFF2-40B4-BE49-F238E27FC236}">
                <a16:creationId xmlns:a16="http://schemas.microsoft.com/office/drawing/2014/main" id="{F80554F9-60A0-449F-8A8D-55491792F467}"/>
              </a:ext>
            </a:extLst>
          </p:cNvPr>
          <p:cNvSpPr>
            <a:spLocks noGrp="1"/>
          </p:cNvSpPr>
          <p:nvPr>
            <p:ph type="sldNum" sz="quarter" idx="12"/>
          </p:nvPr>
        </p:nvSpPr>
        <p:spPr/>
        <p:txBody>
          <a:bodyPr/>
          <a:lstStyle/>
          <a:p>
            <a:fld id="{EFBAFEFF-5240-436E-82E5-56151E3F2C14}" type="slidenum">
              <a:rPr lang="zh-CN" altLang="en-US" smtClean="0"/>
              <a:t>24</a:t>
            </a:fld>
            <a:endParaRPr lang="zh-CN" altLang="en-US"/>
          </a:p>
        </p:txBody>
      </p:sp>
      <p:sp>
        <p:nvSpPr>
          <p:cNvPr id="4" name="内容占位符 3">
            <a:extLst>
              <a:ext uri="{FF2B5EF4-FFF2-40B4-BE49-F238E27FC236}">
                <a16:creationId xmlns:a16="http://schemas.microsoft.com/office/drawing/2014/main" id="{204AAAF6-4AA6-48EC-B470-ABE5E2FA1A02}"/>
              </a:ext>
            </a:extLst>
          </p:cNvPr>
          <p:cNvSpPr>
            <a:spLocks noGrp="1"/>
          </p:cNvSpPr>
          <p:nvPr>
            <p:ph idx="1"/>
          </p:nvPr>
        </p:nvSpPr>
        <p:spPr>
          <a:xfrm>
            <a:off x="1926454" y="1283052"/>
            <a:ext cx="9645786" cy="4873217"/>
          </a:xfrm>
        </p:spPr>
        <p:txBody>
          <a:bodyPr>
            <a:normAutofit/>
          </a:bodyPr>
          <a:lstStyle/>
          <a:p>
            <a:pPr>
              <a:lnSpc>
                <a:spcPct val="150000"/>
              </a:lnSpc>
            </a:pPr>
            <a:r>
              <a:rPr lang="en-US" altLang="zh-CN" sz="3200" dirty="0">
                <a:latin typeface="+mj-lt"/>
              </a:rPr>
              <a:t>Previous documents appear to be geared more towards educational administrators and researchers rather than classroom teachers.</a:t>
            </a:r>
          </a:p>
          <a:p>
            <a:pPr>
              <a:lnSpc>
                <a:spcPct val="150000"/>
              </a:lnSpc>
            </a:pPr>
            <a:r>
              <a:rPr lang="en-US" altLang="zh-CN" sz="3200" dirty="0">
                <a:latin typeface="+mj-lt"/>
              </a:rPr>
              <a:t>This talk focusses on the practical applications of </a:t>
            </a:r>
            <a:r>
              <a:rPr lang="en-US" altLang="zh-CN" sz="3200" dirty="0" err="1">
                <a:latin typeface="+mj-lt"/>
              </a:rPr>
              <a:t>GenAI</a:t>
            </a:r>
            <a:r>
              <a:rPr lang="en-US" altLang="zh-CN" sz="3200" dirty="0">
                <a:latin typeface="+mj-lt"/>
              </a:rPr>
              <a:t> to enhance ELT, and takes </a:t>
            </a:r>
            <a:r>
              <a:rPr lang="en-US" altLang="zh-CN" sz="3200" dirty="0" err="1">
                <a:latin typeface="+mj-lt"/>
              </a:rPr>
              <a:t>personalised</a:t>
            </a:r>
            <a:r>
              <a:rPr lang="en-US" altLang="zh-CN" sz="3200" dirty="0">
                <a:latin typeface="+mj-lt"/>
              </a:rPr>
              <a:t> ELT as a starting point and a goal.</a:t>
            </a:r>
            <a:endParaRPr lang="zh-CN" altLang="en-US" sz="3200" dirty="0">
              <a:latin typeface="+mj-lt"/>
            </a:endParaRPr>
          </a:p>
        </p:txBody>
      </p:sp>
    </p:spTree>
    <p:extLst>
      <p:ext uri="{BB962C8B-B14F-4D97-AF65-F5344CB8AC3E}">
        <p14:creationId xmlns:p14="http://schemas.microsoft.com/office/powerpoint/2010/main" val="248782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634810-EF48-4543-81F1-46FCEEC2A57C}"/>
              </a:ext>
            </a:extLst>
          </p:cNvPr>
          <p:cNvSpPr>
            <a:spLocks noGrp="1"/>
          </p:cNvSpPr>
          <p:nvPr>
            <p:ph type="title"/>
          </p:nvPr>
        </p:nvSpPr>
        <p:spPr>
          <a:xfrm>
            <a:off x="2343528" y="701731"/>
            <a:ext cx="9010271" cy="609831"/>
          </a:xfrm>
        </p:spPr>
        <p:txBody>
          <a:bodyPr>
            <a:normAutofit fontScale="90000"/>
          </a:bodyPr>
          <a:lstStyle/>
          <a:p>
            <a:r>
              <a:rPr lang="en-US" altLang="zh-CN" b="1" i="1" dirty="0"/>
              <a:t>In practice</a:t>
            </a:r>
            <a:endParaRPr lang="zh-CN" altLang="en-US" b="1" i="1" dirty="0"/>
          </a:p>
        </p:txBody>
      </p:sp>
      <p:sp>
        <p:nvSpPr>
          <p:cNvPr id="3" name="灯片编号占位符 2">
            <a:extLst>
              <a:ext uri="{FF2B5EF4-FFF2-40B4-BE49-F238E27FC236}">
                <a16:creationId xmlns:a16="http://schemas.microsoft.com/office/drawing/2014/main" id="{3BB2E7D2-D6B4-4039-897E-DB566525D59E}"/>
              </a:ext>
            </a:extLst>
          </p:cNvPr>
          <p:cNvSpPr>
            <a:spLocks noGrp="1"/>
          </p:cNvSpPr>
          <p:nvPr>
            <p:ph type="sldNum" sz="quarter" idx="12"/>
          </p:nvPr>
        </p:nvSpPr>
        <p:spPr/>
        <p:txBody>
          <a:bodyPr/>
          <a:lstStyle/>
          <a:p>
            <a:fld id="{EFBAFEFF-5240-436E-82E5-56151E3F2C14}" type="slidenum">
              <a:rPr lang="zh-CN" altLang="en-US" smtClean="0"/>
              <a:t>25</a:t>
            </a:fld>
            <a:endParaRPr lang="zh-CN" altLang="en-US"/>
          </a:p>
        </p:txBody>
      </p:sp>
      <p:sp>
        <p:nvSpPr>
          <p:cNvPr id="4" name="内容占位符 3">
            <a:extLst>
              <a:ext uri="{FF2B5EF4-FFF2-40B4-BE49-F238E27FC236}">
                <a16:creationId xmlns:a16="http://schemas.microsoft.com/office/drawing/2014/main" id="{10BB35E9-1453-4C96-A99B-CD1CFBEBE21E}"/>
              </a:ext>
            </a:extLst>
          </p:cNvPr>
          <p:cNvSpPr>
            <a:spLocks noGrp="1"/>
          </p:cNvSpPr>
          <p:nvPr>
            <p:ph idx="1"/>
          </p:nvPr>
        </p:nvSpPr>
        <p:spPr>
          <a:xfrm>
            <a:off x="2343528" y="1866900"/>
            <a:ext cx="9010271" cy="4289369"/>
          </a:xfrm>
        </p:spPr>
        <p:txBody>
          <a:bodyPr>
            <a:normAutofit/>
          </a:bodyPr>
          <a:lstStyle/>
          <a:p>
            <a:r>
              <a:rPr lang="en-US" altLang="zh-CN" sz="3600" dirty="0">
                <a:latin typeface="+mn-lt"/>
              </a:rPr>
              <a:t>Prompt design is a keystone for effectively using generative AI. </a:t>
            </a:r>
          </a:p>
          <a:p>
            <a:endParaRPr lang="en-US" altLang="zh-CN" sz="1200" dirty="0">
              <a:latin typeface="+mn-lt"/>
            </a:endParaRPr>
          </a:p>
          <a:p>
            <a:r>
              <a:rPr lang="en-US" altLang="zh-CN" sz="3600" dirty="0">
                <a:latin typeface="+mn-lt"/>
              </a:rPr>
              <a:t>Writing prompts is considered a ‘Low Floor, High Ceiling’ task.</a:t>
            </a:r>
            <a:endParaRPr lang="zh-CN" altLang="en-US" sz="3600" dirty="0">
              <a:latin typeface="+mn-lt"/>
            </a:endParaRPr>
          </a:p>
        </p:txBody>
      </p:sp>
    </p:spTree>
    <p:extLst>
      <p:ext uri="{BB962C8B-B14F-4D97-AF65-F5344CB8AC3E}">
        <p14:creationId xmlns:p14="http://schemas.microsoft.com/office/powerpoint/2010/main" val="3386582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8F24F5-EDF4-440E-BC9F-D0F6BAA7A7A5}"/>
              </a:ext>
            </a:extLst>
          </p:cNvPr>
          <p:cNvSpPr>
            <a:spLocks noGrp="1"/>
          </p:cNvSpPr>
          <p:nvPr>
            <p:ph type="title"/>
          </p:nvPr>
        </p:nvSpPr>
        <p:spPr/>
        <p:txBody>
          <a:bodyPr>
            <a:normAutofit fontScale="90000"/>
          </a:bodyPr>
          <a:lstStyle/>
          <a:p>
            <a:r>
              <a:rPr lang="en-US" altLang="zh-CN" b="1" i="1" dirty="0">
                <a:latin typeface="+mj-lt"/>
              </a:rPr>
              <a:t>Prompting Quotient</a:t>
            </a:r>
            <a:endParaRPr lang="zh-CN" altLang="en-US" b="1" i="1" dirty="0"/>
          </a:p>
        </p:txBody>
      </p:sp>
      <p:sp>
        <p:nvSpPr>
          <p:cNvPr id="3" name="灯片编号占位符 2">
            <a:extLst>
              <a:ext uri="{FF2B5EF4-FFF2-40B4-BE49-F238E27FC236}">
                <a16:creationId xmlns:a16="http://schemas.microsoft.com/office/drawing/2014/main" id="{27452354-1673-4540-8F9A-A61868225596}"/>
              </a:ext>
            </a:extLst>
          </p:cNvPr>
          <p:cNvSpPr>
            <a:spLocks noGrp="1"/>
          </p:cNvSpPr>
          <p:nvPr>
            <p:ph type="sldNum" sz="quarter" idx="12"/>
          </p:nvPr>
        </p:nvSpPr>
        <p:spPr/>
        <p:txBody>
          <a:bodyPr/>
          <a:lstStyle/>
          <a:p>
            <a:fld id="{EFBAFEFF-5240-436E-82E5-56151E3F2C14}" type="slidenum">
              <a:rPr lang="zh-CN" altLang="en-US" smtClean="0"/>
              <a:t>26</a:t>
            </a:fld>
            <a:endParaRPr lang="zh-CN" altLang="en-US" dirty="0"/>
          </a:p>
        </p:txBody>
      </p:sp>
      <p:sp>
        <p:nvSpPr>
          <p:cNvPr id="4" name="内容占位符 3">
            <a:extLst>
              <a:ext uri="{FF2B5EF4-FFF2-40B4-BE49-F238E27FC236}">
                <a16:creationId xmlns:a16="http://schemas.microsoft.com/office/drawing/2014/main" id="{0D9BFA9C-B8FB-4B61-AA9C-19A22C754E65}"/>
              </a:ext>
            </a:extLst>
          </p:cNvPr>
          <p:cNvSpPr>
            <a:spLocks noGrp="1"/>
          </p:cNvSpPr>
          <p:nvPr>
            <p:ph idx="1"/>
          </p:nvPr>
        </p:nvSpPr>
        <p:spPr>
          <a:xfrm>
            <a:off x="2143760" y="1283052"/>
            <a:ext cx="9210039" cy="4873217"/>
          </a:xfrm>
        </p:spPr>
        <p:txBody>
          <a:bodyPr/>
          <a:lstStyle/>
          <a:p>
            <a:pPr>
              <a:lnSpc>
                <a:spcPct val="150000"/>
              </a:lnSpc>
            </a:pPr>
            <a:r>
              <a:rPr lang="en-US" altLang="zh-CN" dirty="0">
                <a:latin typeface="+mj-lt"/>
              </a:rPr>
              <a:t>A new component to teachers’ digital literacy: </a:t>
            </a:r>
          </a:p>
          <a:p>
            <a:pPr marL="0" indent="0">
              <a:lnSpc>
                <a:spcPct val="150000"/>
              </a:lnSpc>
              <a:buNone/>
            </a:pPr>
            <a:r>
              <a:rPr lang="en-US" altLang="zh-CN" dirty="0">
                <a:latin typeface="+mj-lt"/>
              </a:rPr>
              <a:t>  </a:t>
            </a:r>
            <a:r>
              <a:rPr lang="en-US" altLang="zh-CN" b="1" dirty="0">
                <a:solidFill>
                  <a:srgbClr val="C00000"/>
                </a:solidFill>
                <a:latin typeface="+mj-lt"/>
              </a:rPr>
              <a:t>Prompting Quotient </a:t>
            </a:r>
            <a:r>
              <a:rPr lang="en-US" altLang="zh-CN" dirty="0">
                <a:latin typeface="+mj-lt"/>
              </a:rPr>
              <a:t>(</a:t>
            </a:r>
            <a:r>
              <a:rPr lang="en-US" altLang="zh-CN" b="1" dirty="0">
                <a:solidFill>
                  <a:srgbClr val="C00000"/>
                </a:solidFill>
                <a:latin typeface="+mj-lt"/>
              </a:rPr>
              <a:t>PQ</a:t>
            </a:r>
            <a:r>
              <a:rPr lang="en-US" altLang="zh-CN" dirty="0">
                <a:latin typeface="+mj-lt"/>
              </a:rPr>
              <a:t>) (</a:t>
            </a:r>
            <a:r>
              <a:rPr lang="da-DK" altLang="zh-CN" dirty="0">
                <a:latin typeface="+mj-lt"/>
              </a:rPr>
              <a:t>Xu, et al. 2024: 227).</a:t>
            </a:r>
          </a:p>
          <a:p>
            <a:pPr>
              <a:lnSpc>
                <a:spcPct val="150000"/>
              </a:lnSpc>
            </a:pPr>
            <a:endParaRPr lang="en-US" altLang="zh-CN" sz="1200" dirty="0">
              <a:latin typeface="+mj-lt"/>
            </a:endParaRPr>
          </a:p>
          <a:p>
            <a:pPr>
              <a:lnSpc>
                <a:spcPct val="150000"/>
              </a:lnSpc>
            </a:pPr>
            <a:r>
              <a:rPr lang="en-US" altLang="zh-CN" dirty="0">
                <a:latin typeface="+mj-lt"/>
              </a:rPr>
              <a:t>Analogous to IQ and EQ, </a:t>
            </a:r>
          </a:p>
          <a:p>
            <a:pPr>
              <a:lnSpc>
                <a:spcPct val="150000"/>
              </a:lnSpc>
            </a:pPr>
            <a:r>
              <a:rPr lang="en-US" altLang="zh-CN" dirty="0">
                <a:solidFill>
                  <a:srgbClr val="C00000"/>
                </a:solidFill>
                <a:latin typeface="+mj-lt"/>
              </a:rPr>
              <a:t>PQ</a:t>
            </a:r>
            <a:r>
              <a:rPr lang="en-US" altLang="zh-CN" dirty="0">
                <a:latin typeface="+mj-lt"/>
              </a:rPr>
              <a:t> refers to AI users’ proficiency in crafting prompts when working with chatbots as teaching tools.</a:t>
            </a:r>
            <a:endParaRPr lang="zh-CN" altLang="en-US" dirty="0"/>
          </a:p>
        </p:txBody>
      </p:sp>
    </p:spTree>
    <p:extLst>
      <p:ext uri="{BB962C8B-B14F-4D97-AF65-F5344CB8AC3E}">
        <p14:creationId xmlns:p14="http://schemas.microsoft.com/office/powerpoint/2010/main" val="53622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2B7FAA-ED0E-43AC-952C-8A400C53206C}"/>
              </a:ext>
            </a:extLst>
          </p:cNvPr>
          <p:cNvSpPr>
            <a:spLocks noGrp="1"/>
          </p:cNvSpPr>
          <p:nvPr>
            <p:ph type="title"/>
          </p:nvPr>
        </p:nvSpPr>
        <p:spPr/>
        <p:txBody>
          <a:bodyPr>
            <a:normAutofit fontScale="90000"/>
          </a:bodyPr>
          <a:lstStyle/>
          <a:p>
            <a:r>
              <a:rPr lang="en-US" altLang="zh-CN" b="1" i="1" dirty="0"/>
              <a:t>Key components of Prompting Quotient </a:t>
            </a:r>
            <a:endParaRPr lang="zh-CN" altLang="en-US" b="1" i="1" dirty="0"/>
          </a:p>
        </p:txBody>
      </p:sp>
      <p:sp>
        <p:nvSpPr>
          <p:cNvPr id="3" name="灯片编号占位符 2">
            <a:extLst>
              <a:ext uri="{FF2B5EF4-FFF2-40B4-BE49-F238E27FC236}">
                <a16:creationId xmlns:a16="http://schemas.microsoft.com/office/drawing/2014/main" id="{63AE3A22-00B9-40B3-B535-3A97EF189A63}"/>
              </a:ext>
            </a:extLst>
          </p:cNvPr>
          <p:cNvSpPr>
            <a:spLocks noGrp="1"/>
          </p:cNvSpPr>
          <p:nvPr>
            <p:ph type="sldNum" sz="quarter" idx="12"/>
          </p:nvPr>
        </p:nvSpPr>
        <p:spPr/>
        <p:txBody>
          <a:bodyPr/>
          <a:lstStyle/>
          <a:p>
            <a:fld id="{EFBAFEFF-5240-436E-82E5-56151E3F2C14}" type="slidenum">
              <a:rPr lang="zh-CN" altLang="en-US" smtClean="0"/>
              <a:t>27</a:t>
            </a:fld>
            <a:endParaRPr lang="zh-CN" altLang="en-US"/>
          </a:p>
        </p:txBody>
      </p:sp>
      <p:sp>
        <p:nvSpPr>
          <p:cNvPr id="4" name="内容占位符 3">
            <a:extLst>
              <a:ext uri="{FF2B5EF4-FFF2-40B4-BE49-F238E27FC236}">
                <a16:creationId xmlns:a16="http://schemas.microsoft.com/office/drawing/2014/main" id="{AC944360-9E5D-49D6-9AFA-3D311A4427C8}"/>
              </a:ext>
            </a:extLst>
          </p:cNvPr>
          <p:cNvSpPr>
            <a:spLocks noGrp="1"/>
          </p:cNvSpPr>
          <p:nvPr>
            <p:ph idx="1"/>
          </p:nvPr>
        </p:nvSpPr>
        <p:spPr>
          <a:xfrm>
            <a:off x="2006354" y="1283052"/>
            <a:ext cx="9347446" cy="4873217"/>
          </a:xfrm>
        </p:spPr>
        <p:txBody>
          <a:bodyPr>
            <a:normAutofit fontScale="92500"/>
          </a:bodyPr>
          <a:lstStyle/>
          <a:p>
            <a:pPr marL="514350" indent="-514350">
              <a:lnSpc>
                <a:spcPct val="150000"/>
              </a:lnSpc>
              <a:buFont typeface="+mj-lt"/>
              <a:buAutoNum type="arabicPeriod"/>
            </a:pPr>
            <a:r>
              <a:rPr lang="en-US" altLang="zh-CN" dirty="0">
                <a:latin typeface="+mj-lt"/>
              </a:rPr>
              <a:t>A solid foundation in ELT pedagogy; </a:t>
            </a:r>
          </a:p>
          <a:p>
            <a:pPr marL="514350" indent="-514350">
              <a:lnSpc>
                <a:spcPct val="150000"/>
              </a:lnSpc>
              <a:buFont typeface="+mj-lt"/>
              <a:buAutoNum type="arabicPeriod"/>
            </a:pPr>
            <a:r>
              <a:rPr lang="en-US" altLang="zh-CN" dirty="0">
                <a:latin typeface="+mj-lt"/>
              </a:rPr>
              <a:t>The ability to identify and address challenges arising from ELT practice; </a:t>
            </a:r>
          </a:p>
          <a:p>
            <a:pPr marL="514350" indent="-514350">
              <a:lnSpc>
                <a:spcPct val="150000"/>
              </a:lnSpc>
              <a:buFont typeface="+mj-lt"/>
              <a:buAutoNum type="arabicPeriod"/>
            </a:pPr>
            <a:r>
              <a:rPr lang="en-US" altLang="zh-CN" dirty="0">
                <a:solidFill>
                  <a:srgbClr val="C00000"/>
                </a:solidFill>
                <a:latin typeface="+mj-lt"/>
              </a:rPr>
              <a:t>The skills for writing effective prompts as well as competence in prompt-mediated human-AI interaction; and </a:t>
            </a:r>
          </a:p>
          <a:p>
            <a:pPr marL="514350" indent="-514350">
              <a:lnSpc>
                <a:spcPct val="150000"/>
              </a:lnSpc>
              <a:buFont typeface="+mj-lt"/>
              <a:buAutoNum type="arabicPeriod"/>
            </a:pPr>
            <a:r>
              <a:rPr lang="en-US" altLang="zh-CN" dirty="0">
                <a:latin typeface="+mj-lt"/>
              </a:rPr>
              <a:t>The capacity to generate innovative pedagogic solutions through the use of prompts. </a:t>
            </a:r>
            <a:endParaRPr lang="zh-CN" altLang="en-US" dirty="0">
              <a:latin typeface="+mj-lt"/>
            </a:endParaRPr>
          </a:p>
        </p:txBody>
      </p:sp>
    </p:spTree>
    <p:extLst>
      <p:ext uri="{BB962C8B-B14F-4D97-AF65-F5344CB8AC3E}">
        <p14:creationId xmlns:p14="http://schemas.microsoft.com/office/powerpoint/2010/main" val="3464753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ED216645-6D32-435F-9DDA-810585D27377}"/>
              </a:ext>
            </a:extLst>
          </p:cNvPr>
          <p:cNvSpPr>
            <a:spLocks noGrp="1"/>
          </p:cNvSpPr>
          <p:nvPr>
            <p:ph type="sldNum" sz="quarter" idx="12"/>
          </p:nvPr>
        </p:nvSpPr>
        <p:spPr/>
        <p:txBody>
          <a:bodyPr/>
          <a:lstStyle/>
          <a:p>
            <a:fld id="{EFBAFEFF-5240-436E-82E5-56151E3F2C14}" type="slidenum">
              <a:rPr lang="zh-CN" altLang="en-US" smtClean="0"/>
              <a:t>28</a:t>
            </a:fld>
            <a:endParaRPr lang="zh-CN" altLang="en-US"/>
          </a:p>
        </p:txBody>
      </p:sp>
      <p:sp>
        <p:nvSpPr>
          <p:cNvPr id="6" name="标题 1">
            <a:extLst>
              <a:ext uri="{FF2B5EF4-FFF2-40B4-BE49-F238E27FC236}">
                <a16:creationId xmlns:a16="http://schemas.microsoft.com/office/drawing/2014/main" id="{B18CDA3A-EF41-4C34-8D8F-AD5FDABA25D5}"/>
              </a:ext>
            </a:extLst>
          </p:cNvPr>
          <p:cNvSpPr txBox="1">
            <a:spLocks/>
          </p:cNvSpPr>
          <p:nvPr/>
        </p:nvSpPr>
        <p:spPr>
          <a:xfrm>
            <a:off x="7628890" y="5526808"/>
            <a:ext cx="3378200" cy="60983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dirty="0">
                <a:solidFill>
                  <a:schemeClr val="bg1">
                    <a:lumMod val="50000"/>
                  </a:schemeClr>
                </a:solidFill>
                <a:latin typeface="+mn-lt"/>
              </a:rPr>
              <a:t>Xu, et al. (2024: 227)</a:t>
            </a:r>
            <a:endParaRPr lang="zh-CN" altLang="en-US" sz="2800" dirty="0">
              <a:solidFill>
                <a:schemeClr val="bg1">
                  <a:lumMod val="50000"/>
                </a:schemeClr>
              </a:solidFill>
              <a:latin typeface="+mn-lt"/>
            </a:endParaRPr>
          </a:p>
        </p:txBody>
      </p:sp>
      <p:pic>
        <p:nvPicPr>
          <p:cNvPr id="5" name="图片 4">
            <a:extLst>
              <a:ext uri="{FF2B5EF4-FFF2-40B4-BE49-F238E27FC236}">
                <a16:creationId xmlns:a16="http://schemas.microsoft.com/office/drawing/2014/main" id="{D39FB35F-948F-4B5E-98A2-07174883F107}"/>
              </a:ext>
            </a:extLst>
          </p:cNvPr>
          <p:cNvPicPr>
            <a:picLocks noChangeAspect="1"/>
          </p:cNvPicPr>
          <p:nvPr/>
        </p:nvPicPr>
        <p:blipFill>
          <a:blip r:embed="rId2"/>
          <a:stretch>
            <a:fillRect/>
          </a:stretch>
        </p:blipFill>
        <p:spPr>
          <a:xfrm>
            <a:off x="3258185" y="2596514"/>
            <a:ext cx="4010120" cy="3540125"/>
          </a:xfrm>
          <a:prstGeom prst="rect">
            <a:avLst/>
          </a:prstGeom>
        </p:spPr>
      </p:pic>
      <p:pic>
        <p:nvPicPr>
          <p:cNvPr id="12" name="图片 11">
            <a:extLst>
              <a:ext uri="{FF2B5EF4-FFF2-40B4-BE49-F238E27FC236}">
                <a16:creationId xmlns:a16="http://schemas.microsoft.com/office/drawing/2014/main" id="{3E7722AD-4680-4C96-AB60-48D70AF6DC51}"/>
              </a:ext>
            </a:extLst>
          </p:cNvPr>
          <p:cNvPicPr>
            <a:picLocks noChangeAspect="1"/>
          </p:cNvPicPr>
          <p:nvPr/>
        </p:nvPicPr>
        <p:blipFill>
          <a:blip r:embed="rId3"/>
          <a:stretch>
            <a:fillRect/>
          </a:stretch>
        </p:blipFill>
        <p:spPr>
          <a:xfrm>
            <a:off x="1892935" y="721361"/>
            <a:ext cx="9747250" cy="1530350"/>
          </a:xfrm>
          <a:prstGeom prst="rect">
            <a:avLst/>
          </a:prstGeom>
        </p:spPr>
      </p:pic>
    </p:spTree>
    <p:extLst>
      <p:ext uri="{BB962C8B-B14F-4D97-AF65-F5344CB8AC3E}">
        <p14:creationId xmlns:p14="http://schemas.microsoft.com/office/powerpoint/2010/main" val="21903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33C3D-9016-4623-A8C6-FD37F32B0670}"/>
              </a:ext>
            </a:extLst>
          </p:cNvPr>
          <p:cNvSpPr>
            <a:spLocks noGrp="1"/>
          </p:cNvSpPr>
          <p:nvPr>
            <p:ph type="title"/>
          </p:nvPr>
        </p:nvSpPr>
        <p:spPr/>
        <p:txBody>
          <a:bodyPr>
            <a:normAutofit fontScale="90000"/>
          </a:bodyPr>
          <a:lstStyle/>
          <a:p>
            <a:r>
              <a:rPr lang="en-US" altLang="zh-CN" b="1" i="1" dirty="0">
                <a:latin typeface="+mn-lt"/>
              </a:rPr>
              <a:t>Human-AI</a:t>
            </a:r>
            <a:r>
              <a:rPr lang="zh-CN" altLang="en-US" b="1" i="1" dirty="0">
                <a:latin typeface="+mn-lt"/>
              </a:rPr>
              <a:t> </a:t>
            </a:r>
            <a:r>
              <a:rPr lang="en-US" altLang="zh-CN" b="1" i="1" dirty="0">
                <a:latin typeface="+mn-lt"/>
              </a:rPr>
              <a:t>collaboration: The </a:t>
            </a:r>
            <a:r>
              <a:rPr lang="it-IT" altLang="zh-CN" b="1" i="1" dirty="0">
                <a:latin typeface="+mn-lt"/>
              </a:rPr>
              <a:t>20/80 </a:t>
            </a:r>
            <a:r>
              <a:rPr lang="en-US" altLang="zh-CN" b="1" i="1" dirty="0">
                <a:latin typeface="+mn-lt"/>
              </a:rPr>
              <a:t>rule</a:t>
            </a:r>
            <a:endParaRPr lang="zh-CN" altLang="en-US" b="1" i="1" dirty="0"/>
          </a:p>
        </p:txBody>
      </p:sp>
      <p:sp>
        <p:nvSpPr>
          <p:cNvPr id="3" name="灯片编号占位符 2">
            <a:extLst>
              <a:ext uri="{FF2B5EF4-FFF2-40B4-BE49-F238E27FC236}">
                <a16:creationId xmlns:a16="http://schemas.microsoft.com/office/drawing/2014/main" id="{6C61B7EB-E821-44F4-82DC-48E71253D105}"/>
              </a:ext>
            </a:extLst>
          </p:cNvPr>
          <p:cNvSpPr>
            <a:spLocks noGrp="1"/>
          </p:cNvSpPr>
          <p:nvPr>
            <p:ph type="sldNum" sz="quarter" idx="12"/>
          </p:nvPr>
        </p:nvSpPr>
        <p:spPr/>
        <p:txBody>
          <a:bodyPr/>
          <a:lstStyle/>
          <a:p>
            <a:fld id="{EFBAFEFF-5240-436E-82E5-56151E3F2C14}" type="slidenum">
              <a:rPr lang="zh-CN" altLang="en-US" smtClean="0"/>
              <a:t>29</a:t>
            </a:fld>
            <a:endParaRPr lang="zh-CN" altLang="en-US"/>
          </a:p>
        </p:txBody>
      </p:sp>
      <p:sp>
        <p:nvSpPr>
          <p:cNvPr id="4" name="内容占位符 3">
            <a:extLst>
              <a:ext uri="{FF2B5EF4-FFF2-40B4-BE49-F238E27FC236}">
                <a16:creationId xmlns:a16="http://schemas.microsoft.com/office/drawing/2014/main" id="{3FA6FF0C-46CF-4CFB-AD2D-1519AE22CC7E}"/>
              </a:ext>
            </a:extLst>
          </p:cNvPr>
          <p:cNvSpPr>
            <a:spLocks noGrp="1"/>
          </p:cNvSpPr>
          <p:nvPr>
            <p:ph idx="1"/>
          </p:nvPr>
        </p:nvSpPr>
        <p:spPr/>
        <p:txBody>
          <a:bodyPr/>
          <a:lstStyle/>
          <a:p>
            <a:r>
              <a:rPr lang="it-IT" altLang="zh-CN" dirty="0">
                <a:latin typeface="+mn-lt"/>
              </a:rPr>
              <a:t>V. Pareto, 1896</a:t>
            </a:r>
            <a:r>
              <a:rPr lang="en-US" altLang="zh-CN" dirty="0">
                <a:latin typeface="+mn-lt"/>
              </a:rPr>
              <a:t>,</a:t>
            </a:r>
            <a:r>
              <a:rPr lang="zh-CN" altLang="en-US" dirty="0">
                <a:latin typeface="+mn-lt"/>
              </a:rPr>
              <a:t> </a:t>
            </a:r>
            <a:r>
              <a:rPr lang="it-IT" altLang="zh-CN" dirty="0">
                <a:latin typeface="+mn-lt"/>
              </a:rPr>
              <a:t>1906; </a:t>
            </a:r>
            <a:r>
              <a:rPr lang="fr-FR" altLang="zh-CN" dirty="0">
                <a:latin typeface="+mn-lt"/>
              </a:rPr>
              <a:t>Joseph Juran, 1941</a:t>
            </a:r>
            <a:endParaRPr lang="it-IT" altLang="zh-CN" dirty="0">
              <a:latin typeface="+mn-lt"/>
            </a:endParaRPr>
          </a:p>
          <a:p>
            <a:endParaRPr lang="zh-CN" altLang="en-US" dirty="0"/>
          </a:p>
        </p:txBody>
      </p:sp>
      <p:sp>
        <p:nvSpPr>
          <p:cNvPr id="9" name="文本框 8">
            <a:extLst>
              <a:ext uri="{FF2B5EF4-FFF2-40B4-BE49-F238E27FC236}">
                <a16:creationId xmlns:a16="http://schemas.microsoft.com/office/drawing/2014/main" id="{CF4C2317-23C8-465B-96AA-21B3F313CF37}"/>
              </a:ext>
            </a:extLst>
          </p:cNvPr>
          <p:cNvSpPr txBox="1"/>
          <p:nvPr/>
        </p:nvSpPr>
        <p:spPr>
          <a:xfrm>
            <a:off x="5042436" y="5886978"/>
            <a:ext cx="3568164" cy="369332"/>
          </a:xfrm>
          <a:prstGeom prst="rect">
            <a:avLst/>
          </a:prstGeom>
          <a:noFill/>
        </p:spPr>
        <p:txBody>
          <a:bodyPr wrap="square" rtlCol="0">
            <a:spAutoFit/>
          </a:bodyPr>
          <a:lstStyle/>
          <a:p>
            <a:r>
              <a:rPr lang="en-US" altLang="zh-CN" dirty="0">
                <a:solidFill>
                  <a:schemeClr val="tx1">
                    <a:lumMod val="50000"/>
                    <a:lumOff val="50000"/>
                  </a:schemeClr>
                </a:solidFill>
              </a:rPr>
              <a:t>(generated by Claude 3.5 Sonnet)</a:t>
            </a:r>
            <a:endParaRPr lang="zh-CN" altLang="en-US" dirty="0">
              <a:solidFill>
                <a:schemeClr val="tx1">
                  <a:lumMod val="50000"/>
                  <a:lumOff val="50000"/>
                </a:schemeClr>
              </a:solidFill>
            </a:endParaRPr>
          </a:p>
        </p:txBody>
      </p:sp>
      <p:pic>
        <p:nvPicPr>
          <p:cNvPr id="11" name="图片 10">
            <a:extLst>
              <a:ext uri="{FF2B5EF4-FFF2-40B4-BE49-F238E27FC236}">
                <a16:creationId xmlns:a16="http://schemas.microsoft.com/office/drawing/2014/main" id="{E1165ED4-6B5C-442A-BC4A-5CBD40C1A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280" y="1925123"/>
            <a:ext cx="4172866" cy="3790034"/>
          </a:xfrm>
          <a:prstGeom prst="rect">
            <a:avLst/>
          </a:prstGeom>
        </p:spPr>
      </p:pic>
    </p:spTree>
    <p:extLst>
      <p:ext uri="{BB962C8B-B14F-4D97-AF65-F5344CB8AC3E}">
        <p14:creationId xmlns:p14="http://schemas.microsoft.com/office/powerpoint/2010/main" val="229615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745B87-F1A4-46E0-A92F-E2A7ACE300CE}"/>
              </a:ext>
            </a:extLst>
          </p:cNvPr>
          <p:cNvSpPr>
            <a:spLocks noGrp="1"/>
          </p:cNvSpPr>
          <p:nvPr>
            <p:ph type="ctrTitle"/>
          </p:nvPr>
        </p:nvSpPr>
        <p:spPr>
          <a:xfrm>
            <a:off x="97653" y="2658908"/>
            <a:ext cx="10092163" cy="867746"/>
          </a:xfrm>
        </p:spPr>
        <p:txBody>
          <a:bodyPr>
            <a:noAutofit/>
          </a:bodyPr>
          <a:lstStyle/>
          <a:p>
            <a:pPr algn="r">
              <a:lnSpc>
                <a:spcPct val="100000"/>
              </a:lnSpc>
            </a:pPr>
            <a:r>
              <a:rPr lang="en-US" altLang="zh-CN" sz="3600" b="1" i="1" kern="1000" dirty="0">
                <a:latin typeface="Calibri" panose="020F0502020204030204" pitchFamily="34" charset="0"/>
                <a:ea typeface="Calibri" panose="020F0502020204030204" pitchFamily="34" charset="0"/>
                <a:cs typeface="Calibri" panose="020F0502020204030204" pitchFamily="34" charset="0"/>
              </a:rPr>
              <a:t>Updating ELT teachers’ digital literacy with </a:t>
            </a:r>
            <a:br>
              <a:rPr lang="en-US" altLang="zh-CN" sz="3600" b="1" i="1" kern="1000" dirty="0">
                <a:latin typeface="Calibri" panose="020F0502020204030204" pitchFamily="34" charset="0"/>
                <a:ea typeface="Calibri" panose="020F0502020204030204" pitchFamily="34" charset="0"/>
                <a:cs typeface="Calibri" panose="020F0502020204030204" pitchFamily="34" charset="0"/>
              </a:rPr>
            </a:br>
            <a:r>
              <a:rPr lang="en-US" altLang="zh-CN" sz="3600" b="1" i="1" kern="1000" dirty="0">
                <a:latin typeface="Calibri" panose="020F0502020204030204" pitchFamily="34" charset="0"/>
                <a:ea typeface="Calibri" panose="020F0502020204030204" pitchFamily="34" charset="0"/>
                <a:cs typeface="Calibri" panose="020F0502020204030204" pitchFamily="34" charset="0"/>
              </a:rPr>
              <a:t>‘</a:t>
            </a:r>
            <a:r>
              <a:rPr lang="en-US" altLang="zh-CN" sz="3600" b="1" i="1" kern="1000" dirty="0">
                <a:solidFill>
                  <a:srgbClr val="C00000"/>
                </a:solidFill>
                <a:latin typeface="Calibri" panose="020F0502020204030204" pitchFamily="34" charset="0"/>
                <a:ea typeface="Calibri" panose="020F0502020204030204" pitchFamily="34" charset="0"/>
                <a:cs typeface="Calibri" panose="020F0502020204030204" pitchFamily="34" charset="0"/>
              </a:rPr>
              <a:t>Prompting Quotient</a:t>
            </a:r>
            <a:r>
              <a:rPr lang="en-US" altLang="zh-CN" sz="3600" b="1" i="1" kern="1000" dirty="0">
                <a:latin typeface="Calibri" panose="020F0502020204030204" pitchFamily="34" charset="0"/>
                <a:ea typeface="Calibri" panose="020F0502020204030204" pitchFamily="34" charset="0"/>
                <a:cs typeface="Calibri" panose="020F0502020204030204" pitchFamily="34" charset="0"/>
              </a:rPr>
              <a:t>’ in the age of generative AI</a:t>
            </a:r>
            <a:endParaRPr lang="zh-CN" altLang="en-US" sz="3600" b="1" i="1" kern="1000" dirty="0">
              <a:latin typeface="Calibri" panose="020F0502020204030204" pitchFamily="34" charset="0"/>
              <a:cs typeface="Calibri" panose="020F0502020204030204" pitchFamily="34" charset="0"/>
            </a:endParaRPr>
          </a:p>
        </p:txBody>
      </p:sp>
      <p:sp>
        <p:nvSpPr>
          <p:cNvPr id="3" name="副标题 2">
            <a:extLst>
              <a:ext uri="{FF2B5EF4-FFF2-40B4-BE49-F238E27FC236}">
                <a16:creationId xmlns:a16="http://schemas.microsoft.com/office/drawing/2014/main" id="{3E7C3428-9416-4E5C-B17A-05ABE85B0412}"/>
              </a:ext>
            </a:extLst>
          </p:cNvPr>
          <p:cNvSpPr>
            <a:spLocks noGrp="1"/>
          </p:cNvSpPr>
          <p:nvPr>
            <p:ph type="subTitle" idx="1"/>
          </p:nvPr>
        </p:nvSpPr>
        <p:spPr>
          <a:xfrm>
            <a:off x="4100804" y="5087143"/>
            <a:ext cx="6009115" cy="963253"/>
          </a:xfrm>
        </p:spPr>
        <p:txBody>
          <a:bodyPr>
            <a:normAutofit fontScale="85000" lnSpcReduction="10000"/>
          </a:bodyPr>
          <a:lstStyle/>
          <a:p>
            <a:pPr algn="r">
              <a:lnSpc>
                <a:spcPct val="100000"/>
              </a:lnSpc>
              <a:spcBef>
                <a:spcPts val="0"/>
              </a:spcBef>
              <a:spcAft>
                <a:spcPts val="1200"/>
              </a:spcAft>
              <a:defRPr/>
            </a:pPr>
            <a:r>
              <a:rPr lang="en-US" altLang="zh-CN" sz="2200" dirty="0">
                <a:solidFill>
                  <a:schemeClr val="bg1">
                    <a:lumMod val="50000"/>
                  </a:schemeClr>
                </a:solidFill>
                <a:latin typeface="+mj-lt"/>
                <a:ea typeface="宋体" panose="02010600030101010101" pitchFamily="2" charset="-122"/>
              </a:rPr>
              <a:t>National Research Centre for Foreign Language Education</a:t>
            </a:r>
          </a:p>
          <a:p>
            <a:pPr algn="r">
              <a:lnSpc>
                <a:spcPct val="100000"/>
              </a:lnSpc>
              <a:spcBef>
                <a:spcPts val="0"/>
              </a:spcBef>
              <a:spcAft>
                <a:spcPts val="1200"/>
              </a:spcAft>
              <a:defRPr/>
            </a:pPr>
            <a:r>
              <a:rPr lang="en-US" altLang="zh-CN" sz="2200" dirty="0">
                <a:solidFill>
                  <a:schemeClr val="bg1">
                    <a:lumMod val="50000"/>
                  </a:schemeClr>
                </a:solidFill>
                <a:latin typeface="+mj-lt"/>
                <a:ea typeface="宋体" panose="02010600030101010101" pitchFamily="2" charset="-122"/>
              </a:rPr>
              <a:t>Beijing Foreign Studies University</a:t>
            </a:r>
          </a:p>
        </p:txBody>
      </p:sp>
      <p:sp>
        <p:nvSpPr>
          <p:cNvPr id="5" name="文本框 4">
            <a:extLst>
              <a:ext uri="{FF2B5EF4-FFF2-40B4-BE49-F238E27FC236}">
                <a16:creationId xmlns:a16="http://schemas.microsoft.com/office/drawing/2014/main" id="{E0A93A99-649F-4813-871D-374798085090}"/>
              </a:ext>
            </a:extLst>
          </p:cNvPr>
          <p:cNvSpPr txBox="1"/>
          <p:nvPr/>
        </p:nvSpPr>
        <p:spPr>
          <a:xfrm>
            <a:off x="5556250" y="4439481"/>
            <a:ext cx="4553668" cy="461665"/>
          </a:xfrm>
          <a:prstGeom prst="rect">
            <a:avLst/>
          </a:prstGeom>
          <a:noFill/>
        </p:spPr>
        <p:txBody>
          <a:bodyPr wrap="square" rtlCol="0">
            <a:spAutoFit/>
          </a:bodyPr>
          <a:lstStyle/>
          <a:p>
            <a:pPr algn="r"/>
            <a:r>
              <a:rPr lang="en-US" altLang="zh-CN" sz="2400" dirty="0">
                <a:solidFill>
                  <a:schemeClr val="bg1">
                    <a:lumMod val="50000"/>
                  </a:schemeClr>
                </a:solidFill>
                <a:latin typeface="+mj-lt"/>
                <a:ea typeface="宋体" panose="02010600030101010101" pitchFamily="2" charset="-122"/>
              </a:rPr>
              <a:t>Jiajin Xu</a:t>
            </a:r>
          </a:p>
        </p:txBody>
      </p:sp>
    </p:spTree>
    <p:extLst>
      <p:ext uri="{BB962C8B-B14F-4D97-AF65-F5344CB8AC3E}">
        <p14:creationId xmlns:p14="http://schemas.microsoft.com/office/powerpoint/2010/main" val="132222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3D1A57-60CD-4739-8BCF-70F4AF5D930E}"/>
              </a:ext>
            </a:extLst>
          </p:cNvPr>
          <p:cNvSpPr>
            <a:spLocks noGrp="1"/>
          </p:cNvSpPr>
          <p:nvPr>
            <p:ph type="title"/>
          </p:nvPr>
        </p:nvSpPr>
        <p:spPr>
          <a:xfrm>
            <a:off x="2343528" y="823679"/>
            <a:ext cx="9010271" cy="609831"/>
          </a:xfrm>
        </p:spPr>
        <p:txBody>
          <a:bodyPr>
            <a:noAutofit/>
          </a:bodyPr>
          <a:lstStyle/>
          <a:p>
            <a:r>
              <a:rPr lang="en-US" altLang="zh-CN" sz="3200" b="1" dirty="0"/>
              <a:t>The vital role of human teachers in their 20% task</a:t>
            </a:r>
            <a:endParaRPr lang="zh-CN" altLang="en-US" sz="3200" b="1" dirty="0"/>
          </a:p>
        </p:txBody>
      </p:sp>
      <p:sp>
        <p:nvSpPr>
          <p:cNvPr id="3" name="灯片编号占位符 2">
            <a:extLst>
              <a:ext uri="{FF2B5EF4-FFF2-40B4-BE49-F238E27FC236}">
                <a16:creationId xmlns:a16="http://schemas.microsoft.com/office/drawing/2014/main" id="{257CD74D-C73C-4164-B5D8-2F1174BD1B9C}"/>
              </a:ext>
            </a:extLst>
          </p:cNvPr>
          <p:cNvSpPr>
            <a:spLocks noGrp="1"/>
          </p:cNvSpPr>
          <p:nvPr>
            <p:ph type="sldNum" sz="quarter" idx="12"/>
          </p:nvPr>
        </p:nvSpPr>
        <p:spPr/>
        <p:txBody>
          <a:bodyPr/>
          <a:lstStyle/>
          <a:p>
            <a:fld id="{EFBAFEFF-5240-436E-82E5-56151E3F2C14}" type="slidenum">
              <a:rPr lang="zh-CN" altLang="en-US" smtClean="0"/>
              <a:t>30</a:t>
            </a:fld>
            <a:endParaRPr lang="zh-CN" altLang="en-US"/>
          </a:p>
        </p:txBody>
      </p:sp>
      <p:sp>
        <p:nvSpPr>
          <p:cNvPr id="4" name="内容占位符 3">
            <a:extLst>
              <a:ext uri="{FF2B5EF4-FFF2-40B4-BE49-F238E27FC236}">
                <a16:creationId xmlns:a16="http://schemas.microsoft.com/office/drawing/2014/main" id="{A1FD9F80-6F64-4E90-8288-12C0A2BC351B}"/>
              </a:ext>
            </a:extLst>
          </p:cNvPr>
          <p:cNvSpPr>
            <a:spLocks noGrp="1"/>
          </p:cNvSpPr>
          <p:nvPr>
            <p:ph idx="1"/>
          </p:nvPr>
        </p:nvSpPr>
        <p:spPr>
          <a:xfrm>
            <a:off x="2343528" y="1633591"/>
            <a:ext cx="9010271" cy="4522678"/>
          </a:xfrm>
        </p:spPr>
        <p:txBody>
          <a:bodyPr>
            <a:normAutofit/>
          </a:bodyPr>
          <a:lstStyle/>
          <a:p>
            <a:pPr marL="514350" indent="-514350">
              <a:lnSpc>
                <a:spcPct val="150000"/>
              </a:lnSpc>
              <a:buFont typeface="+mj-lt"/>
              <a:buAutoNum type="arabicPeriod"/>
            </a:pPr>
            <a:r>
              <a:rPr lang="en-US" altLang="zh-CN" sz="3200" dirty="0">
                <a:latin typeface="+mn-lt"/>
              </a:rPr>
              <a:t>Ensure the alignment with teaching objectives and curriculum, e.g., </a:t>
            </a:r>
            <a:r>
              <a:rPr lang="en-US" altLang="zh-CN" sz="3200" dirty="0" err="1">
                <a:latin typeface="+mn-lt"/>
              </a:rPr>
              <a:t>personalised</a:t>
            </a:r>
            <a:r>
              <a:rPr lang="en-US" altLang="zh-CN" sz="3200" dirty="0">
                <a:latin typeface="+mn-lt"/>
              </a:rPr>
              <a:t> learning challenges.</a:t>
            </a:r>
          </a:p>
          <a:p>
            <a:pPr marL="514350" indent="-514350">
              <a:lnSpc>
                <a:spcPct val="150000"/>
              </a:lnSpc>
              <a:buFont typeface="+mj-lt"/>
              <a:buAutoNum type="arabicPeriod"/>
            </a:pPr>
            <a:r>
              <a:rPr lang="en-US" altLang="zh-CN" sz="3200" dirty="0">
                <a:latin typeface="+mn-lt"/>
              </a:rPr>
              <a:t>Verify the factual and ethnical correctness of the generated content.</a:t>
            </a:r>
            <a:endParaRPr lang="zh-CN" altLang="en-US" sz="3200" dirty="0">
              <a:latin typeface="+mn-lt"/>
            </a:endParaRPr>
          </a:p>
        </p:txBody>
      </p:sp>
    </p:spTree>
    <p:extLst>
      <p:ext uri="{BB962C8B-B14F-4D97-AF65-F5344CB8AC3E}">
        <p14:creationId xmlns:p14="http://schemas.microsoft.com/office/powerpoint/2010/main" val="265024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5">
            <a:extLst>
              <a:ext uri="{FF2B5EF4-FFF2-40B4-BE49-F238E27FC236}">
                <a16:creationId xmlns:a16="http://schemas.microsoft.com/office/drawing/2014/main" id="{27FA0D07-B5A4-41AE-B3E8-5E79C7FDAE0B}"/>
              </a:ext>
            </a:extLst>
          </p:cNvPr>
          <p:cNvPicPr>
            <a:picLocks noChangeAspect="1"/>
          </p:cNvPicPr>
          <p:nvPr/>
        </p:nvPicPr>
        <p:blipFill rotWithShape="1">
          <a:blip r:embed="rId2">
            <a:extLst>
              <a:ext uri="{28A0092B-C50C-407E-A947-70E740481C1C}">
                <a14:useLocalDpi xmlns:a14="http://schemas.microsoft.com/office/drawing/2010/main" val="0"/>
              </a:ext>
            </a:extLst>
          </a:blip>
          <a:srcRect t="10742" b="3450"/>
          <a:stretch/>
        </p:blipFill>
        <p:spPr>
          <a:xfrm>
            <a:off x="3398207" y="826573"/>
            <a:ext cx="4447414" cy="5814685"/>
          </a:xfrm>
          <a:prstGeom prst="rect">
            <a:avLst/>
          </a:prstGeom>
        </p:spPr>
      </p:pic>
      <p:sp>
        <p:nvSpPr>
          <p:cNvPr id="2" name="标题 1">
            <a:extLst>
              <a:ext uri="{FF2B5EF4-FFF2-40B4-BE49-F238E27FC236}">
                <a16:creationId xmlns:a16="http://schemas.microsoft.com/office/drawing/2014/main" id="{FCD7580A-4F1C-439E-8D3B-3B6E7AFC82BA}"/>
              </a:ext>
            </a:extLst>
          </p:cNvPr>
          <p:cNvSpPr>
            <a:spLocks noGrp="1"/>
          </p:cNvSpPr>
          <p:nvPr>
            <p:ph type="title"/>
          </p:nvPr>
        </p:nvSpPr>
        <p:spPr>
          <a:xfrm>
            <a:off x="2127772" y="216742"/>
            <a:ext cx="9010271" cy="609831"/>
          </a:xfrm>
        </p:spPr>
        <p:txBody>
          <a:bodyPr>
            <a:normAutofit/>
          </a:bodyPr>
          <a:lstStyle/>
          <a:p>
            <a:pPr algn="ctr"/>
            <a:r>
              <a:rPr lang="en-US" altLang="zh-CN" sz="3600" b="1" i="1" dirty="0"/>
              <a:t>Applications of LLMs in FLT and Research</a:t>
            </a:r>
            <a:endParaRPr lang="zh-CN" altLang="en-US" sz="3600" b="1" i="1" dirty="0"/>
          </a:p>
        </p:txBody>
      </p:sp>
      <p:sp>
        <p:nvSpPr>
          <p:cNvPr id="3" name="灯片编号占位符 2">
            <a:extLst>
              <a:ext uri="{FF2B5EF4-FFF2-40B4-BE49-F238E27FC236}">
                <a16:creationId xmlns:a16="http://schemas.microsoft.com/office/drawing/2014/main" id="{601E076B-7465-4871-B08A-14A351B8E564}"/>
              </a:ext>
            </a:extLst>
          </p:cNvPr>
          <p:cNvSpPr>
            <a:spLocks noGrp="1"/>
          </p:cNvSpPr>
          <p:nvPr>
            <p:ph type="sldNum" sz="quarter" idx="12"/>
          </p:nvPr>
        </p:nvSpPr>
        <p:spPr/>
        <p:txBody>
          <a:bodyPr/>
          <a:lstStyle/>
          <a:p>
            <a:fld id="{EFBAFEFF-5240-436E-82E5-56151E3F2C14}" type="slidenum">
              <a:rPr lang="zh-CN" altLang="en-US" smtClean="0"/>
              <a:t>31</a:t>
            </a:fld>
            <a:endParaRPr lang="zh-CN" altLang="en-US"/>
          </a:p>
        </p:txBody>
      </p:sp>
      <p:sp>
        <p:nvSpPr>
          <p:cNvPr id="4" name="内容占位符 3">
            <a:extLst>
              <a:ext uri="{FF2B5EF4-FFF2-40B4-BE49-F238E27FC236}">
                <a16:creationId xmlns:a16="http://schemas.microsoft.com/office/drawing/2014/main" id="{A856B3BE-AA87-4CEC-A2FE-8B4F5EA3DA78}"/>
              </a:ext>
            </a:extLst>
          </p:cNvPr>
          <p:cNvSpPr>
            <a:spLocks noGrp="1"/>
          </p:cNvSpPr>
          <p:nvPr>
            <p:ph idx="1"/>
          </p:nvPr>
        </p:nvSpPr>
        <p:spPr>
          <a:xfrm>
            <a:off x="7519413" y="4623370"/>
            <a:ext cx="4121206" cy="1732979"/>
          </a:xfrm>
        </p:spPr>
        <p:txBody>
          <a:bodyPr>
            <a:normAutofit/>
          </a:bodyPr>
          <a:lstStyle/>
          <a:p>
            <a:r>
              <a:rPr lang="en-US" altLang="zh-CN" sz="24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Reprinted nine times since its publication in March 2024.</a:t>
            </a:r>
          </a:p>
          <a:p>
            <a:endParaRPr lang="en-US" altLang="zh-CN" sz="12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endParaRPr>
          </a:p>
          <a:p>
            <a:r>
              <a:rPr lang="en-US" altLang="zh-CN" sz="24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ca. 10,000 estimated copies.</a:t>
            </a:r>
            <a:endParaRPr lang="zh-CN" altLang="en-US" sz="2400" dirty="0">
              <a:solidFill>
                <a:schemeClr val="bg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9022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35276544-E34E-443F-9D38-8D6BBB2079E4}"/>
              </a:ext>
            </a:extLst>
          </p:cNvPr>
          <p:cNvSpPr>
            <a:spLocks noGrp="1"/>
          </p:cNvSpPr>
          <p:nvPr>
            <p:ph type="sldNum" sz="quarter" idx="12"/>
          </p:nvPr>
        </p:nvSpPr>
        <p:spPr/>
        <p:txBody>
          <a:bodyPr/>
          <a:lstStyle/>
          <a:p>
            <a:fld id="{EFBAFEFF-5240-436E-82E5-56151E3F2C14}" type="slidenum">
              <a:rPr lang="zh-CN" altLang="en-US" smtClean="0"/>
              <a:t>32</a:t>
            </a:fld>
            <a:endParaRPr lang="zh-CN" altLang="en-US"/>
          </a:p>
        </p:txBody>
      </p:sp>
      <p:sp>
        <p:nvSpPr>
          <p:cNvPr id="4" name="内容占位符 3">
            <a:extLst>
              <a:ext uri="{FF2B5EF4-FFF2-40B4-BE49-F238E27FC236}">
                <a16:creationId xmlns:a16="http://schemas.microsoft.com/office/drawing/2014/main" id="{CFE5850A-4089-4975-BC32-E02A7470BAB7}"/>
              </a:ext>
            </a:extLst>
          </p:cNvPr>
          <p:cNvSpPr>
            <a:spLocks noGrp="1"/>
          </p:cNvSpPr>
          <p:nvPr>
            <p:ph idx="1"/>
          </p:nvPr>
        </p:nvSpPr>
        <p:spPr>
          <a:xfrm>
            <a:off x="2003462" y="1507123"/>
            <a:ext cx="9350338" cy="3843753"/>
          </a:xfrm>
        </p:spPr>
        <p:txBody>
          <a:bodyPr>
            <a:normAutofit/>
          </a:bodyPr>
          <a:lstStyle/>
          <a:p>
            <a:pPr>
              <a:lnSpc>
                <a:spcPct val="150000"/>
              </a:lnSpc>
            </a:pPr>
            <a:r>
              <a:rPr lang="en-US" altLang="zh-CN" sz="3200" dirty="0">
                <a:latin typeface="+mn-lt"/>
              </a:rPr>
              <a:t>Cases of ELT scenarios that highlight the applications of teachers’ digital literacy through prompt engineering.</a:t>
            </a:r>
          </a:p>
          <a:p>
            <a:pPr>
              <a:lnSpc>
                <a:spcPct val="150000"/>
              </a:lnSpc>
            </a:pPr>
            <a:r>
              <a:rPr lang="en-US" altLang="zh-CN" sz="3200" dirty="0">
                <a:latin typeface="+mn-lt"/>
              </a:rPr>
              <a:t>At its heart, learning-centered pedagogy aligns with the principles of </a:t>
            </a:r>
            <a:r>
              <a:rPr lang="en-US" altLang="zh-CN" sz="3200" dirty="0" err="1">
                <a:latin typeface="+mn-lt"/>
              </a:rPr>
              <a:t>personalised</a:t>
            </a:r>
            <a:r>
              <a:rPr lang="en-US" altLang="zh-CN" sz="3200" dirty="0">
                <a:latin typeface="+mn-lt"/>
              </a:rPr>
              <a:t> learning.</a:t>
            </a:r>
            <a:endParaRPr lang="en-US" altLang="zh-CN" sz="1200" dirty="0">
              <a:latin typeface="+mn-lt"/>
            </a:endParaRPr>
          </a:p>
        </p:txBody>
      </p:sp>
      <p:sp>
        <p:nvSpPr>
          <p:cNvPr id="5" name="标题 1">
            <a:extLst>
              <a:ext uri="{FF2B5EF4-FFF2-40B4-BE49-F238E27FC236}">
                <a16:creationId xmlns:a16="http://schemas.microsoft.com/office/drawing/2014/main" id="{30302E37-4B30-4EDB-912D-E55F5B75C71B}"/>
              </a:ext>
            </a:extLst>
          </p:cNvPr>
          <p:cNvSpPr>
            <a:spLocks noGrp="1"/>
          </p:cNvSpPr>
          <p:nvPr>
            <p:ph type="title"/>
          </p:nvPr>
        </p:nvSpPr>
        <p:spPr>
          <a:xfrm>
            <a:off x="1917700" y="461448"/>
            <a:ext cx="9982199" cy="609831"/>
          </a:xfrm>
        </p:spPr>
        <p:txBody>
          <a:bodyPr>
            <a:noAutofit/>
          </a:bodyPr>
          <a:lstStyle/>
          <a:p>
            <a:r>
              <a:rPr lang="en-US" altLang="zh-CN" sz="3800" b="1" i="1" dirty="0">
                <a:latin typeface="+mn-lt"/>
              </a:rPr>
              <a:t>Learning-centeredness &amp; </a:t>
            </a:r>
            <a:r>
              <a:rPr lang="en-US" altLang="zh-CN" sz="3800" b="1" i="1" dirty="0" err="1">
                <a:latin typeface="+mn-lt"/>
              </a:rPr>
              <a:t>personalised</a:t>
            </a:r>
            <a:r>
              <a:rPr lang="en-US" altLang="zh-CN" sz="3800" b="1" i="1" dirty="0">
                <a:latin typeface="+mn-lt"/>
              </a:rPr>
              <a:t> learning</a:t>
            </a:r>
            <a:endParaRPr lang="zh-CN" altLang="en-US" sz="3800" b="1" i="1" dirty="0"/>
          </a:p>
        </p:txBody>
      </p:sp>
    </p:spTree>
    <p:extLst>
      <p:ext uri="{BB962C8B-B14F-4D97-AF65-F5344CB8AC3E}">
        <p14:creationId xmlns:p14="http://schemas.microsoft.com/office/powerpoint/2010/main" val="776396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F7E42B9-F0FC-4138-A807-5521BAC8EF4F}"/>
              </a:ext>
            </a:extLst>
          </p:cNvPr>
          <p:cNvSpPr>
            <a:spLocks noGrp="1"/>
          </p:cNvSpPr>
          <p:nvPr>
            <p:ph type="sldNum" sz="quarter" idx="12"/>
          </p:nvPr>
        </p:nvSpPr>
        <p:spPr/>
        <p:txBody>
          <a:bodyPr/>
          <a:lstStyle/>
          <a:p>
            <a:fld id="{EFBAFEFF-5240-436E-82E5-56151E3F2C14}" type="slidenum">
              <a:rPr lang="zh-CN" altLang="en-US" smtClean="0"/>
              <a:t>33</a:t>
            </a:fld>
            <a:endParaRPr lang="zh-CN" altLang="en-US"/>
          </a:p>
        </p:txBody>
      </p:sp>
      <p:pic>
        <p:nvPicPr>
          <p:cNvPr id="6" name="图片 5">
            <a:extLst>
              <a:ext uri="{FF2B5EF4-FFF2-40B4-BE49-F238E27FC236}">
                <a16:creationId xmlns:a16="http://schemas.microsoft.com/office/drawing/2014/main" id="{F8DF5DE5-CFB3-42F6-8C9D-C0419C2C6E12}"/>
              </a:ext>
            </a:extLst>
          </p:cNvPr>
          <p:cNvPicPr>
            <a:picLocks noChangeAspect="1"/>
          </p:cNvPicPr>
          <p:nvPr/>
        </p:nvPicPr>
        <p:blipFill rotWithShape="1">
          <a:blip r:embed="rId2"/>
          <a:srcRect t="1453"/>
          <a:stretch/>
        </p:blipFill>
        <p:spPr>
          <a:xfrm>
            <a:off x="4375074" y="82192"/>
            <a:ext cx="4489526" cy="6703456"/>
          </a:xfrm>
          <a:prstGeom prst="rect">
            <a:avLst/>
          </a:prstGeom>
        </p:spPr>
      </p:pic>
    </p:spTree>
    <p:extLst>
      <p:ext uri="{BB962C8B-B14F-4D97-AF65-F5344CB8AC3E}">
        <p14:creationId xmlns:p14="http://schemas.microsoft.com/office/powerpoint/2010/main" val="2650768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20B8561A-71D9-425B-9208-28ABDFAD736F}"/>
              </a:ext>
            </a:extLst>
          </p:cNvPr>
          <p:cNvSpPr>
            <a:spLocks noGrp="1"/>
          </p:cNvSpPr>
          <p:nvPr>
            <p:ph type="sldNum" sz="quarter" idx="12"/>
          </p:nvPr>
        </p:nvSpPr>
        <p:spPr/>
        <p:txBody>
          <a:bodyPr/>
          <a:lstStyle/>
          <a:p>
            <a:fld id="{EFBAFEFF-5240-436E-82E5-56151E3F2C14}" type="slidenum">
              <a:rPr lang="zh-CN" altLang="en-US" smtClean="0"/>
              <a:t>34</a:t>
            </a:fld>
            <a:endParaRPr lang="zh-CN" altLang="en-US"/>
          </a:p>
        </p:txBody>
      </p:sp>
      <p:pic>
        <p:nvPicPr>
          <p:cNvPr id="8" name="图片 7">
            <a:extLst>
              <a:ext uri="{FF2B5EF4-FFF2-40B4-BE49-F238E27FC236}">
                <a16:creationId xmlns:a16="http://schemas.microsoft.com/office/drawing/2014/main" id="{84BC6336-AEF0-43AF-ADA5-78CA9B887E5B}"/>
              </a:ext>
            </a:extLst>
          </p:cNvPr>
          <p:cNvPicPr>
            <a:picLocks noChangeAspect="1"/>
          </p:cNvPicPr>
          <p:nvPr/>
        </p:nvPicPr>
        <p:blipFill>
          <a:blip r:embed="rId2"/>
          <a:stretch>
            <a:fillRect/>
          </a:stretch>
        </p:blipFill>
        <p:spPr>
          <a:xfrm>
            <a:off x="2914531" y="139889"/>
            <a:ext cx="7267740" cy="6256663"/>
          </a:xfrm>
          <a:prstGeom prst="rect">
            <a:avLst/>
          </a:prstGeom>
        </p:spPr>
      </p:pic>
    </p:spTree>
    <p:extLst>
      <p:ext uri="{BB962C8B-B14F-4D97-AF65-F5344CB8AC3E}">
        <p14:creationId xmlns:p14="http://schemas.microsoft.com/office/powerpoint/2010/main" val="2626039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E48A874C-6523-4D08-9042-3DCE483191D3}"/>
              </a:ext>
            </a:extLst>
          </p:cNvPr>
          <p:cNvSpPr>
            <a:spLocks noGrp="1"/>
          </p:cNvSpPr>
          <p:nvPr>
            <p:ph type="sldNum" sz="quarter" idx="12"/>
          </p:nvPr>
        </p:nvSpPr>
        <p:spPr/>
        <p:txBody>
          <a:bodyPr/>
          <a:lstStyle/>
          <a:p>
            <a:fld id="{EFBAFEFF-5240-436E-82E5-56151E3F2C14}" type="slidenum">
              <a:rPr lang="zh-CN" altLang="en-US" smtClean="0"/>
              <a:t>35</a:t>
            </a:fld>
            <a:endParaRPr lang="zh-CN" altLang="en-US"/>
          </a:p>
        </p:txBody>
      </p:sp>
      <p:pic>
        <p:nvPicPr>
          <p:cNvPr id="8" name="图片 7">
            <a:extLst>
              <a:ext uri="{FF2B5EF4-FFF2-40B4-BE49-F238E27FC236}">
                <a16:creationId xmlns:a16="http://schemas.microsoft.com/office/drawing/2014/main" id="{A1390CA8-7791-4493-8C1C-8A249A875F5F}"/>
              </a:ext>
            </a:extLst>
          </p:cNvPr>
          <p:cNvPicPr>
            <a:picLocks noChangeAspect="1"/>
          </p:cNvPicPr>
          <p:nvPr/>
        </p:nvPicPr>
        <p:blipFill rotWithShape="1">
          <a:blip r:embed="rId2"/>
          <a:srcRect t="3848"/>
          <a:stretch/>
        </p:blipFill>
        <p:spPr>
          <a:xfrm>
            <a:off x="2597527" y="307305"/>
            <a:ext cx="8538795" cy="6243389"/>
          </a:xfrm>
          <a:prstGeom prst="rect">
            <a:avLst/>
          </a:prstGeom>
        </p:spPr>
      </p:pic>
    </p:spTree>
    <p:extLst>
      <p:ext uri="{BB962C8B-B14F-4D97-AF65-F5344CB8AC3E}">
        <p14:creationId xmlns:p14="http://schemas.microsoft.com/office/powerpoint/2010/main" val="2596530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44250BA-5F5E-4CB0-A313-01EE1837D760}"/>
              </a:ext>
            </a:extLst>
          </p:cNvPr>
          <p:cNvPicPr>
            <a:picLocks noChangeAspect="1"/>
          </p:cNvPicPr>
          <p:nvPr/>
        </p:nvPicPr>
        <p:blipFill rotWithShape="1">
          <a:blip r:embed="rId2">
            <a:extLst>
              <a:ext uri="{28A0092B-C50C-407E-A947-70E740481C1C}">
                <a14:useLocalDpi xmlns:a14="http://schemas.microsoft.com/office/drawing/2010/main" val="0"/>
              </a:ext>
            </a:extLst>
          </a:blip>
          <a:srcRect t="11385" b="10965"/>
          <a:stretch/>
        </p:blipFill>
        <p:spPr>
          <a:xfrm>
            <a:off x="5946856" y="1026869"/>
            <a:ext cx="3176868" cy="5325274"/>
          </a:xfrm>
          <a:prstGeom prst="rect">
            <a:avLst/>
          </a:prstGeom>
        </p:spPr>
      </p:pic>
      <p:pic>
        <p:nvPicPr>
          <p:cNvPr id="6" name="内容占位符 5">
            <a:extLst>
              <a:ext uri="{FF2B5EF4-FFF2-40B4-BE49-F238E27FC236}">
                <a16:creationId xmlns:a16="http://schemas.microsoft.com/office/drawing/2014/main" id="{40B5D573-7151-4DF7-AE3B-0FBA8756BE9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411" t="33092" r="5139" b="24783"/>
          <a:stretch/>
        </p:blipFill>
        <p:spPr>
          <a:xfrm>
            <a:off x="1625600" y="1708914"/>
            <a:ext cx="4724400" cy="4801963"/>
          </a:xfrm>
        </p:spPr>
      </p:pic>
      <p:sp>
        <p:nvSpPr>
          <p:cNvPr id="2" name="标题 1">
            <a:extLst>
              <a:ext uri="{FF2B5EF4-FFF2-40B4-BE49-F238E27FC236}">
                <a16:creationId xmlns:a16="http://schemas.microsoft.com/office/drawing/2014/main" id="{C7C85AFC-824C-4CEE-9824-8921CDC96584}"/>
              </a:ext>
            </a:extLst>
          </p:cNvPr>
          <p:cNvSpPr>
            <a:spLocks noGrp="1"/>
          </p:cNvSpPr>
          <p:nvPr>
            <p:ph type="title"/>
          </p:nvPr>
        </p:nvSpPr>
        <p:spPr>
          <a:xfrm>
            <a:off x="2146301" y="461448"/>
            <a:ext cx="9372600" cy="609831"/>
          </a:xfrm>
        </p:spPr>
        <p:txBody>
          <a:bodyPr>
            <a:normAutofit fontScale="90000"/>
          </a:bodyPr>
          <a:lstStyle/>
          <a:p>
            <a:r>
              <a:rPr lang="en-GB" altLang="zh-CN" b="1" i="1" dirty="0"/>
              <a:t>Personalised curriculum &amp; syllabus with AI</a:t>
            </a:r>
            <a:endParaRPr lang="zh-CN" altLang="en-US" b="1" i="1" dirty="0"/>
          </a:p>
        </p:txBody>
      </p:sp>
      <p:sp>
        <p:nvSpPr>
          <p:cNvPr id="3" name="灯片编号占位符 2">
            <a:extLst>
              <a:ext uri="{FF2B5EF4-FFF2-40B4-BE49-F238E27FC236}">
                <a16:creationId xmlns:a16="http://schemas.microsoft.com/office/drawing/2014/main" id="{8B0EA081-C5BA-414E-BD94-9739AC620145}"/>
              </a:ext>
            </a:extLst>
          </p:cNvPr>
          <p:cNvSpPr>
            <a:spLocks noGrp="1"/>
          </p:cNvSpPr>
          <p:nvPr>
            <p:ph type="sldNum" sz="quarter" idx="12"/>
          </p:nvPr>
        </p:nvSpPr>
        <p:spPr/>
        <p:txBody>
          <a:bodyPr/>
          <a:lstStyle/>
          <a:p>
            <a:fld id="{EFBAFEFF-5240-436E-82E5-56151E3F2C14}" type="slidenum">
              <a:rPr lang="zh-CN" altLang="en-US" smtClean="0"/>
              <a:t>36</a:t>
            </a:fld>
            <a:endParaRPr lang="zh-CN" altLang="en-US"/>
          </a:p>
        </p:txBody>
      </p:sp>
      <p:pic>
        <p:nvPicPr>
          <p:cNvPr id="10" name="图片 9">
            <a:extLst>
              <a:ext uri="{FF2B5EF4-FFF2-40B4-BE49-F238E27FC236}">
                <a16:creationId xmlns:a16="http://schemas.microsoft.com/office/drawing/2014/main" id="{C39D0661-7875-4387-84EC-BD410D530D11}"/>
              </a:ext>
            </a:extLst>
          </p:cNvPr>
          <p:cNvPicPr>
            <a:picLocks noChangeAspect="1"/>
          </p:cNvPicPr>
          <p:nvPr/>
        </p:nvPicPr>
        <p:blipFill rotWithShape="1">
          <a:blip r:embed="rId4">
            <a:extLst>
              <a:ext uri="{28A0092B-C50C-407E-A947-70E740481C1C}">
                <a14:useLocalDpi xmlns:a14="http://schemas.microsoft.com/office/drawing/2010/main" val="0"/>
              </a:ext>
            </a:extLst>
          </a:blip>
          <a:srcRect t="10799" b="10964"/>
          <a:stretch/>
        </p:blipFill>
        <p:spPr>
          <a:xfrm>
            <a:off x="8720579" y="990874"/>
            <a:ext cx="3177452" cy="5365476"/>
          </a:xfrm>
          <a:prstGeom prst="rect">
            <a:avLst/>
          </a:prstGeom>
        </p:spPr>
      </p:pic>
      <p:pic>
        <p:nvPicPr>
          <p:cNvPr id="12" name="图片 11">
            <a:extLst>
              <a:ext uri="{FF2B5EF4-FFF2-40B4-BE49-F238E27FC236}">
                <a16:creationId xmlns:a16="http://schemas.microsoft.com/office/drawing/2014/main" id="{92FF70FB-E3ED-425B-B28A-99AB42D5D6E1}"/>
              </a:ext>
            </a:extLst>
          </p:cNvPr>
          <p:cNvPicPr>
            <a:picLocks noChangeAspect="1"/>
          </p:cNvPicPr>
          <p:nvPr/>
        </p:nvPicPr>
        <p:blipFill>
          <a:blip r:embed="rId5"/>
          <a:stretch>
            <a:fillRect/>
          </a:stretch>
        </p:blipFill>
        <p:spPr>
          <a:xfrm>
            <a:off x="28971" y="4756042"/>
            <a:ext cx="1733639" cy="2101958"/>
          </a:xfrm>
          <a:prstGeom prst="rect">
            <a:avLst/>
          </a:prstGeom>
        </p:spPr>
      </p:pic>
      <p:sp>
        <p:nvSpPr>
          <p:cNvPr id="13" name="文本框 12">
            <a:extLst>
              <a:ext uri="{FF2B5EF4-FFF2-40B4-BE49-F238E27FC236}">
                <a16:creationId xmlns:a16="http://schemas.microsoft.com/office/drawing/2014/main" id="{5EE5F6A6-BF17-4E4E-B2F9-70D77194FA8F}"/>
              </a:ext>
            </a:extLst>
          </p:cNvPr>
          <p:cNvSpPr txBox="1"/>
          <p:nvPr/>
        </p:nvSpPr>
        <p:spPr>
          <a:xfrm>
            <a:off x="2006600" y="6356350"/>
            <a:ext cx="8559800" cy="369332"/>
          </a:xfrm>
          <a:prstGeom prst="rect">
            <a:avLst/>
          </a:prstGeom>
          <a:noFill/>
        </p:spPr>
        <p:txBody>
          <a:bodyPr wrap="square" rtlCol="0">
            <a:spAutoFit/>
          </a:bodyPr>
          <a:lstStyle/>
          <a:p>
            <a:pPr algn="ctr"/>
            <a:r>
              <a:rPr lang="en-US" altLang="zh-CN" dirty="0"/>
              <a:t>PBLL-C teaching design assistant by Prof. </a:t>
            </a:r>
            <a:r>
              <a:rPr lang="en-US" altLang="zh-CN" dirty="0" err="1"/>
              <a:t>Haixiao</a:t>
            </a:r>
            <a:r>
              <a:rPr lang="en-US" altLang="zh-CN" dirty="0"/>
              <a:t> Wang, Nanjing University, China</a:t>
            </a:r>
            <a:endParaRPr lang="zh-CN" altLang="en-US" dirty="0"/>
          </a:p>
        </p:txBody>
      </p:sp>
    </p:spTree>
    <p:extLst>
      <p:ext uri="{BB962C8B-B14F-4D97-AF65-F5344CB8AC3E}">
        <p14:creationId xmlns:p14="http://schemas.microsoft.com/office/powerpoint/2010/main" val="2585650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44250BA-5F5E-4CB0-A313-01EE1837D760}"/>
              </a:ext>
            </a:extLst>
          </p:cNvPr>
          <p:cNvPicPr>
            <a:picLocks noChangeAspect="1"/>
          </p:cNvPicPr>
          <p:nvPr/>
        </p:nvPicPr>
        <p:blipFill rotWithShape="1">
          <a:blip r:embed="rId2">
            <a:extLst>
              <a:ext uri="{28A0092B-C50C-407E-A947-70E740481C1C}">
                <a14:useLocalDpi xmlns:a14="http://schemas.microsoft.com/office/drawing/2010/main" val="0"/>
              </a:ext>
            </a:extLst>
          </a:blip>
          <a:srcRect t="11385" b="51181"/>
          <a:stretch/>
        </p:blipFill>
        <p:spPr>
          <a:xfrm>
            <a:off x="804776" y="1261808"/>
            <a:ext cx="6446924" cy="5209767"/>
          </a:xfrm>
          <a:prstGeom prst="rect">
            <a:avLst/>
          </a:prstGeom>
        </p:spPr>
      </p:pic>
      <p:sp>
        <p:nvSpPr>
          <p:cNvPr id="2" name="标题 1">
            <a:extLst>
              <a:ext uri="{FF2B5EF4-FFF2-40B4-BE49-F238E27FC236}">
                <a16:creationId xmlns:a16="http://schemas.microsoft.com/office/drawing/2014/main" id="{C7C85AFC-824C-4CEE-9824-8921CDC96584}"/>
              </a:ext>
            </a:extLst>
          </p:cNvPr>
          <p:cNvSpPr>
            <a:spLocks noGrp="1"/>
          </p:cNvSpPr>
          <p:nvPr>
            <p:ph type="title"/>
          </p:nvPr>
        </p:nvSpPr>
        <p:spPr>
          <a:xfrm>
            <a:off x="2146301" y="461448"/>
            <a:ext cx="9372600" cy="609831"/>
          </a:xfrm>
        </p:spPr>
        <p:txBody>
          <a:bodyPr>
            <a:normAutofit fontScale="90000"/>
          </a:bodyPr>
          <a:lstStyle/>
          <a:p>
            <a:r>
              <a:rPr lang="en-GB" altLang="zh-CN" b="1" i="1" dirty="0"/>
              <a:t>Personalised curriculum &amp; syllabus with AI</a:t>
            </a:r>
            <a:endParaRPr lang="zh-CN" altLang="en-US" b="1" i="1" dirty="0"/>
          </a:p>
        </p:txBody>
      </p:sp>
      <p:sp>
        <p:nvSpPr>
          <p:cNvPr id="3" name="灯片编号占位符 2">
            <a:extLst>
              <a:ext uri="{FF2B5EF4-FFF2-40B4-BE49-F238E27FC236}">
                <a16:creationId xmlns:a16="http://schemas.microsoft.com/office/drawing/2014/main" id="{8B0EA081-C5BA-414E-BD94-9739AC620145}"/>
              </a:ext>
            </a:extLst>
          </p:cNvPr>
          <p:cNvSpPr>
            <a:spLocks noGrp="1"/>
          </p:cNvSpPr>
          <p:nvPr>
            <p:ph type="sldNum" sz="quarter" idx="12"/>
          </p:nvPr>
        </p:nvSpPr>
        <p:spPr/>
        <p:txBody>
          <a:bodyPr/>
          <a:lstStyle/>
          <a:p>
            <a:fld id="{EFBAFEFF-5240-436E-82E5-56151E3F2C14}" type="slidenum">
              <a:rPr lang="zh-CN" altLang="en-US" smtClean="0"/>
              <a:t>37</a:t>
            </a:fld>
            <a:endParaRPr lang="zh-CN" altLang="en-US"/>
          </a:p>
        </p:txBody>
      </p:sp>
      <p:pic>
        <p:nvPicPr>
          <p:cNvPr id="10" name="图片 9">
            <a:extLst>
              <a:ext uri="{FF2B5EF4-FFF2-40B4-BE49-F238E27FC236}">
                <a16:creationId xmlns:a16="http://schemas.microsoft.com/office/drawing/2014/main" id="{C39D0661-7875-4387-84EC-BD410D530D11}"/>
              </a:ext>
            </a:extLst>
          </p:cNvPr>
          <p:cNvPicPr>
            <a:picLocks noChangeAspect="1"/>
          </p:cNvPicPr>
          <p:nvPr/>
        </p:nvPicPr>
        <p:blipFill rotWithShape="1">
          <a:blip r:embed="rId3">
            <a:extLst>
              <a:ext uri="{28A0092B-C50C-407E-A947-70E740481C1C}">
                <a14:useLocalDpi xmlns:a14="http://schemas.microsoft.com/office/drawing/2010/main" val="0"/>
              </a:ext>
            </a:extLst>
          </a:blip>
          <a:srcRect t="10799" b="43878"/>
          <a:stretch/>
        </p:blipFill>
        <p:spPr>
          <a:xfrm>
            <a:off x="6819901" y="1189259"/>
            <a:ext cx="5022320" cy="4912984"/>
          </a:xfrm>
          <a:prstGeom prst="rect">
            <a:avLst/>
          </a:prstGeom>
        </p:spPr>
      </p:pic>
      <p:pic>
        <p:nvPicPr>
          <p:cNvPr id="12" name="图片 11">
            <a:extLst>
              <a:ext uri="{FF2B5EF4-FFF2-40B4-BE49-F238E27FC236}">
                <a16:creationId xmlns:a16="http://schemas.microsoft.com/office/drawing/2014/main" id="{92FF70FB-E3ED-425B-B28A-99AB42D5D6E1}"/>
              </a:ext>
            </a:extLst>
          </p:cNvPr>
          <p:cNvPicPr>
            <a:picLocks noChangeAspect="1"/>
          </p:cNvPicPr>
          <p:nvPr/>
        </p:nvPicPr>
        <p:blipFill>
          <a:blip r:embed="rId4"/>
          <a:stretch>
            <a:fillRect/>
          </a:stretch>
        </p:blipFill>
        <p:spPr>
          <a:xfrm>
            <a:off x="28971" y="4756042"/>
            <a:ext cx="1733639" cy="2101958"/>
          </a:xfrm>
          <a:prstGeom prst="rect">
            <a:avLst/>
          </a:prstGeom>
        </p:spPr>
      </p:pic>
      <p:sp>
        <p:nvSpPr>
          <p:cNvPr id="13" name="文本框 12">
            <a:extLst>
              <a:ext uri="{FF2B5EF4-FFF2-40B4-BE49-F238E27FC236}">
                <a16:creationId xmlns:a16="http://schemas.microsoft.com/office/drawing/2014/main" id="{5EE5F6A6-BF17-4E4E-B2F9-70D77194FA8F}"/>
              </a:ext>
            </a:extLst>
          </p:cNvPr>
          <p:cNvSpPr txBox="1"/>
          <p:nvPr/>
        </p:nvSpPr>
        <p:spPr>
          <a:xfrm>
            <a:off x="2006600" y="6356350"/>
            <a:ext cx="8559800" cy="369332"/>
          </a:xfrm>
          <a:prstGeom prst="rect">
            <a:avLst/>
          </a:prstGeom>
          <a:noFill/>
        </p:spPr>
        <p:txBody>
          <a:bodyPr wrap="square" rtlCol="0">
            <a:spAutoFit/>
          </a:bodyPr>
          <a:lstStyle/>
          <a:p>
            <a:pPr algn="ctr"/>
            <a:r>
              <a:rPr lang="en-US" altLang="zh-CN" dirty="0"/>
              <a:t>PBLL-C teaching design assistant by Prof. </a:t>
            </a:r>
            <a:r>
              <a:rPr lang="en-US" altLang="zh-CN" dirty="0" err="1"/>
              <a:t>Haixiao</a:t>
            </a:r>
            <a:r>
              <a:rPr lang="en-US" altLang="zh-CN" dirty="0"/>
              <a:t> Wang, Nanjing University, China</a:t>
            </a:r>
            <a:endParaRPr lang="zh-CN" altLang="en-US" dirty="0"/>
          </a:p>
        </p:txBody>
      </p:sp>
    </p:spTree>
    <p:extLst>
      <p:ext uri="{BB962C8B-B14F-4D97-AF65-F5344CB8AC3E}">
        <p14:creationId xmlns:p14="http://schemas.microsoft.com/office/powerpoint/2010/main" val="1380088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7A1CB7-C92E-423F-8B78-A0D88F672939}"/>
              </a:ext>
            </a:extLst>
          </p:cNvPr>
          <p:cNvSpPr>
            <a:spLocks noGrp="1"/>
          </p:cNvSpPr>
          <p:nvPr>
            <p:ph type="title"/>
          </p:nvPr>
        </p:nvSpPr>
        <p:spPr>
          <a:xfrm>
            <a:off x="1955801" y="461448"/>
            <a:ext cx="9398000" cy="609831"/>
          </a:xfrm>
        </p:spPr>
        <p:txBody>
          <a:bodyPr>
            <a:normAutofit fontScale="90000"/>
          </a:bodyPr>
          <a:lstStyle/>
          <a:p>
            <a:r>
              <a:rPr lang="en-GB" altLang="zh-CN" b="1" i="1" dirty="0"/>
              <a:t>Personalised curriculum &amp; syllabus with AI</a:t>
            </a:r>
            <a:endParaRPr lang="zh-CN" altLang="en-US" dirty="0"/>
          </a:p>
        </p:txBody>
      </p:sp>
      <p:sp>
        <p:nvSpPr>
          <p:cNvPr id="3" name="灯片编号占位符 2">
            <a:extLst>
              <a:ext uri="{FF2B5EF4-FFF2-40B4-BE49-F238E27FC236}">
                <a16:creationId xmlns:a16="http://schemas.microsoft.com/office/drawing/2014/main" id="{644A1D77-7FB8-4B57-9AFA-83612431A15A}"/>
              </a:ext>
            </a:extLst>
          </p:cNvPr>
          <p:cNvSpPr>
            <a:spLocks noGrp="1"/>
          </p:cNvSpPr>
          <p:nvPr>
            <p:ph type="sldNum" sz="quarter" idx="12"/>
          </p:nvPr>
        </p:nvSpPr>
        <p:spPr/>
        <p:txBody>
          <a:bodyPr/>
          <a:lstStyle/>
          <a:p>
            <a:fld id="{EFBAFEFF-5240-436E-82E5-56151E3F2C14}" type="slidenum">
              <a:rPr lang="zh-CN" altLang="en-US" smtClean="0"/>
              <a:t>38</a:t>
            </a:fld>
            <a:endParaRPr lang="zh-CN" altLang="en-US"/>
          </a:p>
        </p:txBody>
      </p:sp>
      <p:sp>
        <p:nvSpPr>
          <p:cNvPr id="4" name="内容占位符 3">
            <a:extLst>
              <a:ext uri="{FF2B5EF4-FFF2-40B4-BE49-F238E27FC236}">
                <a16:creationId xmlns:a16="http://schemas.microsoft.com/office/drawing/2014/main" id="{6F20D04C-74AD-40DF-BB48-DFC7F2DB92C0}"/>
              </a:ext>
            </a:extLst>
          </p:cNvPr>
          <p:cNvSpPr>
            <a:spLocks noGrp="1"/>
          </p:cNvSpPr>
          <p:nvPr>
            <p:ph idx="1"/>
          </p:nvPr>
        </p:nvSpPr>
        <p:spPr>
          <a:xfrm>
            <a:off x="2082800" y="1283052"/>
            <a:ext cx="9270999" cy="4873217"/>
          </a:xfrm>
        </p:spPr>
        <p:txBody>
          <a:bodyPr>
            <a:normAutofit/>
          </a:bodyPr>
          <a:lstStyle/>
          <a:p>
            <a:r>
              <a:rPr lang="en-US" altLang="zh-CN" sz="3200" dirty="0">
                <a:latin typeface="+mj-lt"/>
              </a:rPr>
              <a:t>Two other prominent Chinese ELT approaches, </a:t>
            </a:r>
          </a:p>
          <a:p>
            <a:endParaRPr lang="en-US" altLang="zh-CN" sz="3200" dirty="0">
              <a:latin typeface="+mj-lt"/>
            </a:endParaRPr>
          </a:p>
          <a:p>
            <a:pPr marL="514350" indent="-514350">
              <a:buFont typeface="+mj-lt"/>
              <a:buAutoNum type="arabicPeriod"/>
            </a:pPr>
            <a:r>
              <a:rPr lang="en-US" altLang="zh-CN" sz="3200" dirty="0">
                <a:latin typeface="+mj-lt"/>
              </a:rPr>
              <a:t>The Production-Oriented Approach, by </a:t>
            </a:r>
            <a:r>
              <a:rPr lang="en-US" altLang="zh-CN" sz="3200" dirty="0" err="1">
                <a:latin typeface="+mj-lt"/>
              </a:rPr>
              <a:t>Qiufang</a:t>
            </a:r>
            <a:r>
              <a:rPr lang="en-US" altLang="zh-CN" sz="3200" dirty="0">
                <a:latin typeface="+mj-lt"/>
              </a:rPr>
              <a:t> Wen </a:t>
            </a:r>
          </a:p>
          <a:p>
            <a:pPr marL="514350" indent="-514350">
              <a:buFont typeface="+mj-lt"/>
              <a:buAutoNum type="arabicPeriod"/>
            </a:pPr>
            <a:r>
              <a:rPr lang="en-US" altLang="zh-CN" sz="3200" dirty="0">
                <a:latin typeface="+mj-lt"/>
              </a:rPr>
              <a:t>The Xu (Continuation)-Based Approach, by </a:t>
            </a:r>
            <a:r>
              <a:rPr lang="en-US" altLang="zh-CN" sz="3200" dirty="0" err="1">
                <a:latin typeface="+mj-lt"/>
              </a:rPr>
              <a:t>Chuming</a:t>
            </a:r>
            <a:r>
              <a:rPr lang="en-US" altLang="zh-CN" sz="3200" dirty="0">
                <a:latin typeface="+mj-lt"/>
              </a:rPr>
              <a:t> Wang</a:t>
            </a:r>
          </a:p>
          <a:p>
            <a:endParaRPr lang="en-US" altLang="zh-CN" sz="1200" dirty="0">
              <a:latin typeface="+mj-lt"/>
            </a:endParaRPr>
          </a:p>
          <a:p>
            <a:r>
              <a:rPr lang="en-US" altLang="zh-CN" sz="3200" dirty="0">
                <a:latin typeface="+mj-lt"/>
              </a:rPr>
              <a:t>have integrated AI into their teaching designs and applications.</a:t>
            </a:r>
            <a:endParaRPr lang="zh-CN" altLang="en-US" sz="3200" dirty="0">
              <a:latin typeface="+mj-lt"/>
            </a:endParaRPr>
          </a:p>
        </p:txBody>
      </p:sp>
    </p:spTree>
    <p:extLst>
      <p:ext uri="{BB962C8B-B14F-4D97-AF65-F5344CB8AC3E}">
        <p14:creationId xmlns:p14="http://schemas.microsoft.com/office/powerpoint/2010/main" val="260120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8FDE9A-AF55-4295-8C7A-F8B02FCB5E70}"/>
              </a:ext>
            </a:extLst>
          </p:cNvPr>
          <p:cNvSpPr>
            <a:spLocks noGrp="1"/>
          </p:cNvSpPr>
          <p:nvPr>
            <p:ph type="title"/>
          </p:nvPr>
        </p:nvSpPr>
        <p:spPr>
          <a:xfrm>
            <a:off x="1985377" y="461448"/>
            <a:ext cx="9368424" cy="609831"/>
          </a:xfrm>
        </p:spPr>
        <p:txBody>
          <a:bodyPr>
            <a:noAutofit/>
          </a:bodyPr>
          <a:lstStyle/>
          <a:p>
            <a:r>
              <a:rPr lang="en-US" altLang="zh-CN" sz="3600" b="1" i="1" dirty="0" err="1">
                <a:latin typeface="Calibri" panose="020F0502020204030204" pitchFamily="34" charset="0"/>
                <a:cs typeface="Calibri" panose="020F0502020204030204" pitchFamily="34" charset="0"/>
              </a:rPr>
              <a:t>Customised</a:t>
            </a:r>
            <a:r>
              <a:rPr lang="en-US" altLang="zh-CN" sz="3600" b="1" i="1" dirty="0">
                <a:latin typeface="Calibri" panose="020F0502020204030204" pitchFamily="34" charset="0"/>
                <a:cs typeface="Calibri" panose="020F0502020204030204" pitchFamily="34" charset="0"/>
              </a:rPr>
              <a:t> materials for level, topic, and skills</a:t>
            </a:r>
            <a:endParaRPr lang="zh-CN" altLang="en-US" sz="3600" b="1" i="1" dirty="0"/>
          </a:p>
        </p:txBody>
      </p:sp>
      <p:sp>
        <p:nvSpPr>
          <p:cNvPr id="3" name="灯片编号占位符 2">
            <a:extLst>
              <a:ext uri="{FF2B5EF4-FFF2-40B4-BE49-F238E27FC236}">
                <a16:creationId xmlns:a16="http://schemas.microsoft.com/office/drawing/2014/main" id="{267B98B6-0DE1-439D-AD6F-B0F25DEF5BAE}"/>
              </a:ext>
            </a:extLst>
          </p:cNvPr>
          <p:cNvSpPr>
            <a:spLocks noGrp="1"/>
          </p:cNvSpPr>
          <p:nvPr>
            <p:ph type="sldNum" sz="quarter" idx="12"/>
          </p:nvPr>
        </p:nvSpPr>
        <p:spPr/>
        <p:txBody>
          <a:bodyPr/>
          <a:lstStyle/>
          <a:p>
            <a:fld id="{EFBAFEFF-5240-436E-82E5-56151E3F2C14}" type="slidenum">
              <a:rPr lang="zh-CN" altLang="en-US" smtClean="0"/>
              <a:t>39</a:t>
            </a:fld>
            <a:endParaRPr lang="zh-CN" altLang="en-US"/>
          </a:p>
        </p:txBody>
      </p:sp>
      <p:sp>
        <p:nvSpPr>
          <p:cNvPr id="4" name="内容占位符 3">
            <a:extLst>
              <a:ext uri="{FF2B5EF4-FFF2-40B4-BE49-F238E27FC236}">
                <a16:creationId xmlns:a16="http://schemas.microsoft.com/office/drawing/2014/main" id="{BDEDF737-1D5E-463F-97E2-284B6EBF5A62}"/>
              </a:ext>
            </a:extLst>
          </p:cNvPr>
          <p:cNvSpPr>
            <a:spLocks noGrp="1"/>
          </p:cNvSpPr>
          <p:nvPr>
            <p:ph idx="1"/>
          </p:nvPr>
        </p:nvSpPr>
        <p:spPr>
          <a:xfrm>
            <a:off x="1985376" y="1283052"/>
            <a:ext cx="9368424" cy="4873217"/>
          </a:xfrm>
        </p:spPr>
        <p:txBody>
          <a:bodyPr>
            <a:normAutofit lnSpcReduction="10000"/>
          </a:bodyPr>
          <a:lstStyle/>
          <a:p>
            <a:r>
              <a:rPr lang="en-GB" altLang="zh-CN" dirty="0">
                <a:latin typeface="Calibri" panose="020F0502020204030204" pitchFamily="34" charset="0"/>
                <a:ea typeface="Calibri" panose="020F0502020204030204" pitchFamily="34" charset="0"/>
                <a:cs typeface="Calibri" panose="020F0502020204030204" pitchFamily="34" charset="0"/>
              </a:rPr>
              <a:t>Please generate a passage and </a:t>
            </a:r>
            <a:r>
              <a:rPr lang="en-US" altLang="zh-CN" dirty="0">
                <a:latin typeface="Calibri" panose="020F0502020204030204" pitchFamily="34" charset="0"/>
                <a:ea typeface="Calibri" panose="020F0502020204030204" pitchFamily="34" charset="0"/>
                <a:cs typeface="Calibri" panose="020F0502020204030204" pitchFamily="34" charset="0"/>
              </a:rPr>
              <a:t>corresponding </a:t>
            </a:r>
            <a:r>
              <a:rPr lang="en-GB" altLang="zh-CN" dirty="0">
                <a:latin typeface="Calibri" panose="020F0502020204030204" pitchFamily="34" charset="0"/>
                <a:ea typeface="Calibri" panose="020F0502020204030204" pitchFamily="34" charset="0"/>
                <a:cs typeface="Calibri" panose="020F0502020204030204" pitchFamily="34" charset="0"/>
              </a:rPr>
              <a:t>exercises on a given topic for the specified level student group. Author: </a:t>
            </a:r>
            <a:r>
              <a:rPr lang="en-US" altLang="zh-CN" dirty="0">
                <a:latin typeface="Calibri" panose="020F0502020204030204" pitchFamily="34" charset="0"/>
                <a:ea typeface="Calibri" panose="020F0502020204030204" pitchFamily="34" charset="0"/>
                <a:cs typeface="Calibri" panose="020F0502020204030204" pitchFamily="34" charset="0"/>
              </a:rPr>
              <a:t>ZY</a:t>
            </a:r>
            <a:endParaRPr lang="en-GB" altLang="zh-CN" dirty="0">
              <a:latin typeface="Calibri" panose="020F0502020204030204" pitchFamily="34" charset="0"/>
              <a:ea typeface="Calibri" panose="020F0502020204030204" pitchFamily="34" charset="0"/>
              <a:cs typeface="Calibri" panose="020F0502020204030204" pitchFamily="34" charset="0"/>
            </a:endParaRPr>
          </a:p>
          <a:p>
            <a:r>
              <a:rPr lang="en-GB" altLang="zh-CN" dirty="0">
                <a:latin typeface="Calibri" panose="020F0502020204030204" pitchFamily="34" charset="0"/>
                <a:ea typeface="Calibri" panose="020F0502020204030204" pitchFamily="34" charset="0"/>
                <a:cs typeface="Calibri" panose="020F0502020204030204" pitchFamily="34" charset="0"/>
              </a:rPr>
              <a:t>Theme: &lt;title&gt;</a:t>
            </a:r>
          </a:p>
          <a:p>
            <a:r>
              <a:rPr lang="en-GB" altLang="zh-CN" dirty="0">
                <a:latin typeface="Calibri" panose="020F0502020204030204" pitchFamily="34" charset="0"/>
                <a:ea typeface="Calibri" panose="020F0502020204030204" pitchFamily="34" charset="0"/>
                <a:cs typeface="Calibri" panose="020F0502020204030204" pitchFamily="34" charset="0"/>
              </a:rPr>
              <a:t>Difficulty level: &lt;level of learners&gt;</a:t>
            </a:r>
          </a:p>
          <a:p>
            <a:r>
              <a:rPr lang="en-GB" altLang="zh-CN" dirty="0">
                <a:latin typeface="Calibri" panose="020F0502020204030204" pitchFamily="34" charset="0"/>
                <a:ea typeface="Calibri" panose="020F0502020204030204" pitchFamily="34" charset="0"/>
                <a:cs typeface="Calibri" panose="020F0502020204030204" pitchFamily="34" charset="0"/>
              </a:rPr>
              <a:t>Required words: &lt;list of words&gt;</a:t>
            </a:r>
          </a:p>
          <a:p>
            <a:r>
              <a:rPr lang="en-GB" altLang="zh-CN" dirty="0">
                <a:latin typeface="Calibri" panose="020F0502020204030204" pitchFamily="34" charset="0"/>
                <a:ea typeface="Calibri" panose="020F0502020204030204" pitchFamily="34" charset="0"/>
                <a:cs typeface="Calibri" panose="020F0502020204030204" pitchFamily="34" charset="0"/>
              </a:rPr>
              <a:t>Write a text of 150-250 words about the given theme for the specified level of learners. Your text should incorporate the required words, along with three </a:t>
            </a:r>
            <a:r>
              <a:rPr lang="en-GB" altLang="zh-CN" dirty="0">
                <a:solidFill>
                  <a:srgbClr val="C00000"/>
                </a:solidFill>
                <a:latin typeface="Calibri" panose="020F0502020204030204" pitchFamily="34" charset="0"/>
                <a:ea typeface="Calibri" panose="020F0502020204030204" pitchFamily="34" charset="0"/>
                <a:cs typeface="Calibri" panose="020F0502020204030204" pitchFamily="34" charset="0"/>
              </a:rPr>
              <a:t>multiple-choice questions</a:t>
            </a:r>
            <a:r>
              <a:rPr lang="en-GB" altLang="zh-CN" dirty="0">
                <a:latin typeface="Calibri" panose="020F0502020204030204" pitchFamily="34" charset="0"/>
                <a:ea typeface="Calibri" panose="020F0502020204030204" pitchFamily="34" charset="0"/>
                <a:cs typeface="Calibri" panose="020F0502020204030204" pitchFamily="34" charset="0"/>
              </a:rPr>
              <a:t>, three </a:t>
            </a:r>
            <a:r>
              <a:rPr lang="en-GB" altLang="zh-CN" dirty="0">
                <a:solidFill>
                  <a:srgbClr val="C00000"/>
                </a:solidFill>
                <a:latin typeface="Calibri" panose="020F0502020204030204" pitchFamily="34" charset="0"/>
                <a:ea typeface="Calibri" panose="020F0502020204030204" pitchFamily="34" charset="0"/>
                <a:cs typeface="Calibri" panose="020F0502020204030204" pitchFamily="34" charset="0"/>
              </a:rPr>
              <a:t>true/false questions</a:t>
            </a:r>
            <a:r>
              <a:rPr lang="en-GB" altLang="zh-CN" dirty="0">
                <a:latin typeface="Calibri" panose="020F0502020204030204" pitchFamily="34" charset="0"/>
                <a:ea typeface="Calibri" panose="020F0502020204030204" pitchFamily="34" charset="0"/>
                <a:cs typeface="Calibri" panose="020F0502020204030204" pitchFamily="34" charset="0"/>
              </a:rPr>
              <a:t>, three </a:t>
            </a:r>
            <a:r>
              <a:rPr lang="en-GB" altLang="zh-CN" dirty="0">
                <a:solidFill>
                  <a:srgbClr val="C00000"/>
                </a:solidFill>
                <a:latin typeface="Calibri" panose="020F0502020204030204" pitchFamily="34" charset="0"/>
                <a:ea typeface="Calibri" panose="020F0502020204030204" pitchFamily="34" charset="0"/>
                <a:cs typeface="Calibri" panose="020F0502020204030204" pitchFamily="34" charset="0"/>
              </a:rPr>
              <a:t>fill-in-the-blank questions</a:t>
            </a:r>
            <a:r>
              <a:rPr lang="en-GB" altLang="zh-CN" dirty="0">
                <a:latin typeface="Calibri" panose="020F0502020204030204" pitchFamily="34" charset="0"/>
                <a:ea typeface="Calibri" panose="020F0502020204030204" pitchFamily="34" charset="0"/>
                <a:cs typeface="Calibri" panose="020F0502020204030204" pitchFamily="34" charset="0"/>
              </a:rPr>
              <a:t>, and three </a:t>
            </a:r>
            <a:r>
              <a:rPr lang="en-GB" altLang="zh-CN" dirty="0">
                <a:solidFill>
                  <a:srgbClr val="C00000"/>
                </a:solidFill>
                <a:latin typeface="Calibri" panose="020F0502020204030204" pitchFamily="34" charset="0"/>
                <a:ea typeface="Calibri" panose="020F0502020204030204" pitchFamily="34" charset="0"/>
                <a:cs typeface="Calibri" panose="020F0502020204030204" pitchFamily="34" charset="0"/>
              </a:rPr>
              <a:t>matching questions </a:t>
            </a:r>
            <a:r>
              <a:rPr lang="en-GB" altLang="zh-CN" dirty="0">
                <a:latin typeface="Calibri" panose="020F0502020204030204" pitchFamily="34" charset="0"/>
                <a:ea typeface="Calibri" panose="020F0502020204030204" pitchFamily="34" charset="0"/>
                <a:cs typeface="Calibri" panose="020F0502020204030204" pitchFamily="34" charset="0"/>
              </a:rPr>
              <a:t>based on the text and the required words. Ensure that all questions have clear and accurate </a:t>
            </a:r>
            <a:r>
              <a:rPr lang="en-GB" altLang="zh-CN" dirty="0">
                <a:solidFill>
                  <a:srgbClr val="C00000"/>
                </a:solidFill>
                <a:latin typeface="Calibri" panose="020F0502020204030204" pitchFamily="34" charset="0"/>
                <a:ea typeface="Calibri" panose="020F0502020204030204" pitchFamily="34" charset="0"/>
                <a:cs typeface="Calibri" panose="020F0502020204030204" pitchFamily="34" charset="0"/>
              </a:rPr>
              <a:t>answers</a:t>
            </a:r>
            <a:r>
              <a:rPr lang="en-GB" altLang="zh-CN" dirty="0">
                <a:latin typeface="Calibri" panose="020F0502020204030204" pitchFamily="34" charset="0"/>
                <a:ea typeface="Calibri" panose="020F0502020204030204" pitchFamily="34" charset="0"/>
                <a:cs typeface="Calibri" panose="020F0502020204030204" pitchFamily="34" charset="0"/>
              </a:rPr>
              <a:t>.</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840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745B87-F1A4-46E0-A92F-E2A7ACE300CE}"/>
              </a:ext>
            </a:extLst>
          </p:cNvPr>
          <p:cNvSpPr>
            <a:spLocks noGrp="1"/>
          </p:cNvSpPr>
          <p:nvPr>
            <p:ph type="ctrTitle"/>
          </p:nvPr>
        </p:nvSpPr>
        <p:spPr>
          <a:xfrm>
            <a:off x="97653" y="2658908"/>
            <a:ext cx="10092163" cy="867746"/>
          </a:xfrm>
        </p:spPr>
        <p:txBody>
          <a:bodyPr>
            <a:noAutofit/>
          </a:bodyPr>
          <a:lstStyle/>
          <a:p>
            <a:pPr algn="r">
              <a:lnSpc>
                <a:spcPct val="100000"/>
              </a:lnSpc>
            </a:pPr>
            <a:r>
              <a:rPr lang="en-US" altLang="zh-CN" sz="3600" b="1" i="1" kern="1000" dirty="0">
                <a:latin typeface="Calibri" panose="020F0502020204030204" pitchFamily="34" charset="0"/>
                <a:ea typeface="Calibri" panose="020F0502020204030204" pitchFamily="34" charset="0"/>
                <a:cs typeface="Calibri" panose="020F0502020204030204" pitchFamily="34" charset="0"/>
              </a:rPr>
              <a:t>Updating ELT teachers’ digital literacy with </a:t>
            </a:r>
            <a:br>
              <a:rPr lang="en-US" altLang="zh-CN" sz="3600" b="1" i="1" kern="1000" dirty="0">
                <a:latin typeface="Calibri" panose="020F0502020204030204" pitchFamily="34" charset="0"/>
                <a:ea typeface="Calibri" panose="020F0502020204030204" pitchFamily="34" charset="0"/>
                <a:cs typeface="Calibri" panose="020F0502020204030204" pitchFamily="34" charset="0"/>
              </a:rPr>
            </a:br>
            <a:r>
              <a:rPr lang="en-US" altLang="zh-CN" sz="3600" b="1" i="1" kern="1000" dirty="0">
                <a:latin typeface="Calibri" panose="020F0502020204030204" pitchFamily="34" charset="0"/>
                <a:ea typeface="Calibri" panose="020F0502020204030204" pitchFamily="34" charset="0"/>
                <a:cs typeface="Calibri" panose="020F0502020204030204" pitchFamily="34" charset="0"/>
              </a:rPr>
              <a:t>‘Prompting Quotient’ in the age of </a:t>
            </a:r>
            <a:r>
              <a:rPr lang="en-US" altLang="zh-CN" sz="3600" b="1" i="1" kern="1000" dirty="0">
                <a:solidFill>
                  <a:srgbClr val="C00000"/>
                </a:solidFill>
                <a:latin typeface="Calibri" panose="020F0502020204030204" pitchFamily="34" charset="0"/>
                <a:ea typeface="Calibri" panose="020F0502020204030204" pitchFamily="34" charset="0"/>
                <a:cs typeface="Calibri" panose="020F0502020204030204" pitchFamily="34" charset="0"/>
              </a:rPr>
              <a:t>generative AI</a:t>
            </a:r>
            <a:endParaRPr lang="zh-CN" altLang="en-US" sz="3600" b="1" i="1" kern="1000" dirty="0">
              <a:solidFill>
                <a:srgbClr val="C00000"/>
              </a:solidFill>
              <a:latin typeface="Calibri" panose="020F0502020204030204" pitchFamily="34" charset="0"/>
              <a:cs typeface="Calibri" panose="020F0502020204030204" pitchFamily="34" charset="0"/>
            </a:endParaRPr>
          </a:p>
        </p:txBody>
      </p:sp>
      <p:sp>
        <p:nvSpPr>
          <p:cNvPr id="3" name="副标题 2">
            <a:extLst>
              <a:ext uri="{FF2B5EF4-FFF2-40B4-BE49-F238E27FC236}">
                <a16:creationId xmlns:a16="http://schemas.microsoft.com/office/drawing/2014/main" id="{3E7C3428-9416-4E5C-B17A-05ABE85B0412}"/>
              </a:ext>
            </a:extLst>
          </p:cNvPr>
          <p:cNvSpPr>
            <a:spLocks noGrp="1"/>
          </p:cNvSpPr>
          <p:nvPr>
            <p:ph type="subTitle" idx="1"/>
          </p:nvPr>
        </p:nvSpPr>
        <p:spPr>
          <a:xfrm>
            <a:off x="4100804" y="5087143"/>
            <a:ext cx="6009115" cy="963253"/>
          </a:xfrm>
        </p:spPr>
        <p:txBody>
          <a:bodyPr>
            <a:normAutofit fontScale="85000" lnSpcReduction="10000"/>
          </a:bodyPr>
          <a:lstStyle/>
          <a:p>
            <a:pPr algn="r">
              <a:lnSpc>
                <a:spcPct val="100000"/>
              </a:lnSpc>
              <a:spcBef>
                <a:spcPts val="0"/>
              </a:spcBef>
              <a:spcAft>
                <a:spcPts val="1200"/>
              </a:spcAft>
              <a:defRPr/>
            </a:pPr>
            <a:r>
              <a:rPr lang="en-US" altLang="zh-CN" sz="2200" dirty="0">
                <a:solidFill>
                  <a:schemeClr val="bg1">
                    <a:lumMod val="50000"/>
                  </a:schemeClr>
                </a:solidFill>
                <a:latin typeface="+mj-lt"/>
                <a:ea typeface="宋体" panose="02010600030101010101" pitchFamily="2" charset="-122"/>
              </a:rPr>
              <a:t>National Research Centre for Foreign Language Education</a:t>
            </a:r>
          </a:p>
          <a:p>
            <a:pPr algn="r">
              <a:lnSpc>
                <a:spcPct val="100000"/>
              </a:lnSpc>
              <a:spcBef>
                <a:spcPts val="0"/>
              </a:spcBef>
              <a:spcAft>
                <a:spcPts val="1200"/>
              </a:spcAft>
              <a:defRPr/>
            </a:pPr>
            <a:r>
              <a:rPr lang="en-US" altLang="zh-CN" sz="2200" dirty="0">
                <a:solidFill>
                  <a:schemeClr val="bg1">
                    <a:lumMod val="50000"/>
                  </a:schemeClr>
                </a:solidFill>
                <a:latin typeface="+mj-lt"/>
                <a:ea typeface="宋体" panose="02010600030101010101" pitchFamily="2" charset="-122"/>
              </a:rPr>
              <a:t>Beijing Foreign Studies University</a:t>
            </a:r>
          </a:p>
        </p:txBody>
      </p:sp>
      <p:sp>
        <p:nvSpPr>
          <p:cNvPr id="5" name="文本框 4">
            <a:extLst>
              <a:ext uri="{FF2B5EF4-FFF2-40B4-BE49-F238E27FC236}">
                <a16:creationId xmlns:a16="http://schemas.microsoft.com/office/drawing/2014/main" id="{E0A93A99-649F-4813-871D-374798085090}"/>
              </a:ext>
            </a:extLst>
          </p:cNvPr>
          <p:cNvSpPr txBox="1"/>
          <p:nvPr/>
        </p:nvSpPr>
        <p:spPr>
          <a:xfrm>
            <a:off x="5556250" y="4439481"/>
            <a:ext cx="4553668" cy="461665"/>
          </a:xfrm>
          <a:prstGeom prst="rect">
            <a:avLst/>
          </a:prstGeom>
          <a:noFill/>
        </p:spPr>
        <p:txBody>
          <a:bodyPr wrap="square" rtlCol="0">
            <a:spAutoFit/>
          </a:bodyPr>
          <a:lstStyle/>
          <a:p>
            <a:pPr algn="r"/>
            <a:r>
              <a:rPr lang="en-US" altLang="zh-CN" sz="2400" dirty="0">
                <a:solidFill>
                  <a:schemeClr val="bg1">
                    <a:lumMod val="50000"/>
                  </a:schemeClr>
                </a:solidFill>
                <a:latin typeface="+mj-lt"/>
                <a:ea typeface="宋体" panose="02010600030101010101" pitchFamily="2" charset="-122"/>
              </a:rPr>
              <a:t>Jiajin Xu</a:t>
            </a:r>
          </a:p>
        </p:txBody>
      </p:sp>
    </p:spTree>
    <p:extLst>
      <p:ext uri="{BB962C8B-B14F-4D97-AF65-F5344CB8AC3E}">
        <p14:creationId xmlns:p14="http://schemas.microsoft.com/office/powerpoint/2010/main" val="35473608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7DACB-FDBD-43CA-95B0-B57F49600FF4}"/>
              </a:ext>
            </a:extLst>
          </p:cNvPr>
          <p:cNvSpPr>
            <a:spLocks noGrp="1"/>
          </p:cNvSpPr>
          <p:nvPr>
            <p:ph type="title"/>
          </p:nvPr>
        </p:nvSpPr>
        <p:spPr>
          <a:xfrm>
            <a:off x="2214499" y="461448"/>
            <a:ext cx="9406002" cy="609831"/>
          </a:xfrm>
        </p:spPr>
        <p:txBody>
          <a:bodyPr>
            <a:normAutofit fontScale="90000"/>
          </a:bodyPr>
          <a:lstStyle/>
          <a:p>
            <a:r>
              <a:rPr lang="en-US" altLang="zh-CN" b="1" i="1" dirty="0"/>
              <a:t>From Zero to Hero: A Volunteering Journey</a:t>
            </a:r>
            <a:endParaRPr lang="zh-CN" altLang="en-US" b="1" i="1" dirty="0"/>
          </a:p>
        </p:txBody>
      </p:sp>
      <p:sp>
        <p:nvSpPr>
          <p:cNvPr id="3" name="灯片编号占位符 2">
            <a:extLst>
              <a:ext uri="{FF2B5EF4-FFF2-40B4-BE49-F238E27FC236}">
                <a16:creationId xmlns:a16="http://schemas.microsoft.com/office/drawing/2014/main" id="{3D61CB54-109E-4308-8D60-D782560593BC}"/>
              </a:ext>
            </a:extLst>
          </p:cNvPr>
          <p:cNvSpPr>
            <a:spLocks noGrp="1"/>
          </p:cNvSpPr>
          <p:nvPr>
            <p:ph type="sldNum" sz="quarter" idx="12"/>
          </p:nvPr>
        </p:nvSpPr>
        <p:spPr/>
        <p:txBody>
          <a:bodyPr/>
          <a:lstStyle/>
          <a:p>
            <a:fld id="{EFBAFEFF-5240-436E-82E5-56151E3F2C14}" type="slidenum">
              <a:rPr lang="zh-CN" altLang="en-US" smtClean="0"/>
              <a:t>40</a:t>
            </a:fld>
            <a:endParaRPr lang="zh-CN" altLang="en-US"/>
          </a:p>
        </p:txBody>
      </p:sp>
      <p:sp>
        <p:nvSpPr>
          <p:cNvPr id="4" name="内容占位符 3">
            <a:extLst>
              <a:ext uri="{FF2B5EF4-FFF2-40B4-BE49-F238E27FC236}">
                <a16:creationId xmlns:a16="http://schemas.microsoft.com/office/drawing/2014/main" id="{B6451D87-6A24-42EE-9115-86816C5BBAFB}"/>
              </a:ext>
            </a:extLst>
          </p:cNvPr>
          <p:cNvSpPr>
            <a:spLocks noGrp="1"/>
          </p:cNvSpPr>
          <p:nvPr>
            <p:ph idx="1"/>
          </p:nvPr>
        </p:nvSpPr>
        <p:spPr>
          <a:xfrm>
            <a:off x="1947798" y="1283052"/>
            <a:ext cx="9406002" cy="5311901"/>
          </a:xfrm>
        </p:spPr>
        <p:txBody>
          <a:bodyPr>
            <a:normAutofit/>
          </a:bodyPr>
          <a:lstStyle/>
          <a:p>
            <a:r>
              <a:rPr lang="en-US" altLang="zh-CN" dirty="0">
                <a:latin typeface="+mj-lt"/>
              </a:rPr>
              <a:t>It was five days before the opening ceremony of Beijing 2022 Winter Olympics. Under the clear blue sky of Yanqing, the snow mountains shone brightly, and the snowflakes danced lightly on the ski field. I was so excited that I could hardly wait.</a:t>
            </a:r>
          </a:p>
          <a:p>
            <a:r>
              <a:rPr lang="en-US" altLang="zh-CN" dirty="0">
                <a:latin typeface="+mj-lt"/>
              </a:rPr>
              <a:t>I worked as an Olympic Family Assistant at the chief landing center for International Olympic Committee (IOC) and other international sports federations. On that day, I was assigned to assist Mr. C, the chief snowmaking expert, who used to be a National Alpine Skiing Center staff member. ……</a:t>
            </a:r>
          </a:p>
        </p:txBody>
      </p:sp>
      <p:pic>
        <p:nvPicPr>
          <p:cNvPr id="5" name="voice (2)">
            <a:hlinkClick r:id="" action="ppaction://media"/>
            <a:extLst>
              <a:ext uri="{FF2B5EF4-FFF2-40B4-BE49-F238E27FC236}">
                <a16:creationId xmlns:a16="http://schemas.microsoft.com/office/drawing/2014/main" id="{9F010B2F-B0FD-4956-A459-3570F665B7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07008" y="5371748"/>
            <a:ext cx="406400" cy="406400"/>
          </a:xfrm>
          <a:prstGeom prst="rect">
            <a:avLst/>
          </a:prstGeom>
        </p:spPr>
      </p:pic>
      <p:pic>
        <p:nvPicPr>
          <p:cNvPr id="7" name="voice">
            <a:hlinkClick r:id="" action="ppaction://media"/>
            <a:extLst>
              <a:ext uri="{FF2B5EF4-FFF2-40B4-BE49-F238E27FC236}">
                <a16:creationId xmlns:a16="http://schemas.microsoft.com/office/drawing/2014/main" id="{EC56132A-9DFD-4E21-977A-8626EE7ED365}"/>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489869" y="5371748"/>
            <a:ext cx="406400" cy="406400"/>
          </a:xfrm>
          <a:prstGeom prst="rect">
            <a:avLst/>
          </a:prstGeom>
        </p:spPr>
      </p:pic>
    </p:spTree>
    <p:extLst>
      <p:ext uri="{BB962C8B-B14F-4D97-AF65-F5344CB8AC3E}">
        <p14:creationId xmlns:p14="http://schemas.microsoft.com/office/powerpoint/2010/main" val="253888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978"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9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BACBFC8-4C7E-496A-B939-37D72087C5C1}"/>
              </a:ext>
            </a:extLst>
          </p:cNvPr>
          <p:cNvSpPr>
            <a:spLocks noGrp="1"/>
          </p:cNvSpPr>
          <p:nvPr>
            <p:ph type="sldNum" sz="quarter" idx="12"/>
          </p:nvPr>
        </p:nvSpPr>
        <p:spPr/>
        <p:txBody>
          <a:bodyPr/>
          <a:lstStyle/>
          <a:p>
            <a:fld id="{EFBAFEFF-5240-436E-82E5-56151E3F2C14}" type="slidenum">
              <a:rPr lang="zh-CN" altLang="en-US" smtClean="0"/>
              <a:t>41</a:t>
            </a:fld>
            <a:endParaRPr lang="zh-CN" altLang="en-US"/>
          </a:p>
        </p:txBody>
      </p:sp>
      <p:pic>
        <p:nvPicPr>
          <p:cNvPr id="6" name="内容占位符 5">
            <a:extLst>
              <a:ext uri="{FF2B5EF4-FFF2-40B4-BE49-F238E27FC236}">
                <a16:creationId xmlns:a16="http://schemas.microsoft.com/office/drawing/2014/main" id="{355E8045-3EFC-4A94-B690-8C2976C2EC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4676" y="1282700"/>
            <a:ext cx="8527598" cy="4873625"/>
          </a:xfrm>
        </p:spPr>
      </p:pic>
      <p:sp>
        <p:nvSpPr>
          <p:cNvPr id="2" name="文本框 1">
            <a:extLst>
              <a:ext uri="{FF2B5EF4-FFF2-40B4-BE49-F238E27FC236}">
                <a16:creationId xmlns:a16="http://schemas.microsoft.com/office/drawing/2014/main" id="{05BAAA78-9BB4-4D4A-A7BB-2FAEF7564A7D}"/>
              </a:ext>
            </a:extLst>
          </p:cNvPr>
          <p:cNvSpPr txBox="1"/>
          <p:nvPr/>
        </p:nvSpPr>
        <p:spPr>
          <a:xfrm>
            <a:off x="3211447" y="545247"/>
            <a:ext cx="7900827" cy="584775"/>
          </a:xfrm>
          <a:prstGeom prst="rect">
            <a:avLst/>
          </a:prstGeom>
          <a:noFill/>
        </p:spPr>
        <p:txBody>
          <a:bodyPr wrap="square" rtlCol="0">
            <a:spAutoFit/>
          </a:bodyPr>
          <a:lstStyle/>
          <a:p>
            <a:r>
              <a:rPr lang="en-US" altLang="zh-CN" sz="3200" b="1" i="1" dirty="0"/>
              <a:t>Created for visual-spatial learning style</a:t>
            </a:r>
            <a:endParaRPr lang="zh-CN" altLang="en-US" sz="3200" b="1" i="1" dirty="0"/>
          </a:p>
        </p:txBody>
      </p:sp>
    </p:spTree>
    <p:extLst>
      <p:ext uri="{BB962C8B-B14F-4D97-AF65-F5344CB8AC3E}">
        <p14:creationId xmlns:p14="http://schemas.microsoft.com/office/powerpoint/2010/main" val="1765201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1C8DA72-3D93-4C57-91E0-9078FAEE778E}"/>
              </a:ext>
            </a:extLst>
          </p:cNvPr>
          <p:cNvSpPr>
            <a:spLocks noGrp="1"/>
          </p:cNvSpPr>
          <p:nvPr>
            <p:ph type="sldNum" sz="quarter" idx="12"/>
          </p:nvPr>
        </p:nvSpPr>
        <p:spPr/>
        <p:txBody>
          <a:bodyPr/>
          <a:lstStyle/>
          <a:p>
            <a:fld id="{EFBAFEFF-5240-436E-82E5-56151E3F2C14}" type="slidenum">
              <a:rPr lang="zh-CN" altLang="en-US" smtClean="0"/>
              <a:t>42</a:t>
            </a:fld>
            <a:endParaRPr lang="zh-CN" altLang="en-US"/>
          </a:p>
        </p:txBody>
      </p:sp>
      <p:pic>
        <p:nvPicPr>
          <p:cNvPr id="6" name="内容占位符 5">
            <a:extLst>
              <a:ext uri="{FF2B5EF4-FFF2-40B4-BE49-F238E27FC236}">
                <a16:creationId xmlns:a16="http://schemas.microsoft.com/office/drawing/2014/main" id="{7C65846B-7BF8-42CB-AC9B-695CAC8E2B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3247" y="1282700"/>
            <a:ext cx="8590455" cy="4873625"/>
          </a:xfrm>
        </p:spPr>
      </p:pic>
      <p:sp>
        <p:nvSpPr>
          <p:cNvPr id="4" name="文本框 3">
            <a:extLst>
              <a:ext uri="{FF2B5EF4-FFF2-40B4-BE49-F238E27FC236}">
                <a16:creationId xmlns:a16="http://schemas.microsoft.com/office/drawing/2014/main" id="{D86AF1F7-F3B2-4ADE-99D3-CB4081AA86AB}"/>
              </a:ext>
            </a:extLst>
          </p:cNvPr>
          <p:cNvSpPr txBox="1"/>
          <p:nvPr/>
        </p:nvSpPr>
        <p:spPr>
          <a:xfrm>
            <a:off x="3211447" y="545247"/>
            <a:ext cx="7900827" cy="584775"/>
          </a:xfrm>
          <a:prstGeom prst="rect">
            <a:avLst/>
          </a:prstGeom>
          <a:noFill/>
        </p:spPr>
        <p:txBody>
          <a:bodyPr wrap="square" rtlCol="0">
            <a:spAutoFit/>
          </a:bodyPr>
          <a:lstStyle/>
          <a:p>
            <a:r>
              <a:rPr lang="en-US" altLang="zh-CN" sz="3200" b="1" i="1" dirty="0"/>
              <a:t>Created for visual-spatial learning style</a:t>
            </a:r>
            <a:endParaRPr lang="zh-CN" altLang="en-US" sz="3200" b="1" i="1" dirty="0"/>
          </a:p>
        </p:txBody>
      </p:sp>
    </p:spTree>
    <p:extLst>
      <p:ext uri="{BB962C8B-B14F-4D97-AF65-F5344CB8AC3E}">
        <p14:creationId xmlns:p14="http://schemas.microsoft.com/office/powerpoint/2010/main" val="29430611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EE6BAA2-7376-4B92-8655-58800D96E2B3}"/>
              </a:ext>
            </a:extLst>
          </p:cNvPr>
          <p:cNvSpPr>
            <a:spLocks noGrp="1"/>
          </p:cNvSpPr>
          <p:nvPr>
            <p:ph type="sldNum" sz="quarter" idx="12"/>
          </p:nvPr>
        </p:nvSpPr>
        <p:spPr/>
        <p:txBody>
          <a:bodyPr/>
          <a:lstStyle/>
          <a:p>
            <a:fld id="{EFBAFEFF-5240-436E-82E5-56151E3F2C14}" type="slidenum">
              <a:rPr lang="zh-CN" altLang="en-US" smtClean="0"/>
              <a:t>43</a:t>
            </a:fld>
            <a:endParaRPr lang="zh-CN" altLang="en-US"/>
          </a:p>
        </p:txBody>
      </p:sp>
      <p:pic>
        <p:nvPicPr>
          <p:cNvPr id="6" name="内容占位符 5">
            <a:extLst>
              <a:ext uri="{FF2B5EF4-FFF2-40B4-BE49-F238E27FC236}">
                <a16:creationId xmlns:a16="http://schemas.microsoft.com/office/drawing/2014/main" id="{4060A669-F24A-4B00-A2AF-7CFA8313F3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0139" y="1282700"/>
            <a:ext cx="8596671" cy="4873625"/>
          </a:xfrm>
        </p:spPr>
      </p:pic>
      <p:sp>
        <p:nvSpPr>
          <p:cNvPr id="4" name="文本框 3">
            <a:extLst>
              <a:ext uri="{FF2B5EF4-FFF2-40B4-BE49-F238E27FC236}">
                <a16:creationId xmlns:a16="http://schemas.microsoft.com/office/drawing/2014/main" id="{15797DD8-87CA-46C9-A09D-926E409F85EA}"/>
              </a:ext>
            </a:extLst>
          </p:cNvPr>
          <p:cNvSpPr txBox="1"/>
          <p:nvPr/>
        </p:nvSpPr>
        <p:spPr>
          <a:xfrm>
            <a:off x="3211447" y="545247"/>
            <a:ext cx="7900827" cy="584775"/>
          </a:xfrm>
          <a:prstGeom prst="rect">
            <a:avLst/>
          </a:prstGeom>
          <a:noFill/>
        </p:spPr>
        <p:txBody>
          <a:bodyPr wrap="square" rtlCol="0">
            <a:spAutoFit/>
          </a:bodyPr>
          <a:lstStyle/>
          <a:p>
            <a:r>
              <a:rPr lang="en-US" altLang="zh-CN" sz="3200" b="1" i="1" dirty="0"/>
              <a:t>Created for visual-spatial learning style</a:t>
            </a:r>
            <a:endParaRPr lang="zh-CN" altLang="en-US" sz="3200" b="1" i="1" dirty="0"/>
          </a:p>
        </p:txBody>
      </p:sp>
    </p:spTree>
    <p:extLst>
      <p:ext uri="{BB962C8B-B14F-4D97-AF65-F5344CB8AC3E}">
        <p14:creationId xmlns:p14="http://schemas.microsoft.com/office/powerpoint/2010/main" val="3462122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F2A2FC-31FD-408F-8BE0-606047EB4BA5}"/>
              </a:ext>
            </a:extLst>
          </p:cNvPr>
          <p:cNvSpPr>
            <a:spLocks noGrp="1"/>
          </p:cNvSpPr>
          <p:nvPr>
            <p:ph type="title"/>
          </p:nvPr>
        </p:nvSpPr>
        <p:spPr/>
        <p:txBody>
          <a:bodyPr>
            <a:normAutofit fontScale="90000"/>
          </a:bodyPr>
          <a:lstStyle/>
          <a:p>
            <a:r>
              <a:rPr lang="en-US" altLang="zh-CN" b="1" i="1" dirty="0">
                <a:solidFill>
                  <a:srgbClr val="C00000"/>
                </a:solidFill>
              </a:rPr>
              <a:t>Word count, POV, target audience</a:t>
            </a:r>
            <a:endParaRPr lang="zh-CN" altLang="en-US" b="1" i="1" dirty="0">
              <a:solidFill>
                <a:srgbClr val="C00000"/>
              </a:solidFill>
            </a:endParaRPr>
          </a:p>
        </p:txBody>
      </p:sp>
      <p:sp>
        <p:nvSpPr>
          <p:cNvPr id="3" name="灯片编号占位符 2">
            <a:extLst>
              <a:ext uri="{FF2B5EF4-FFF2-40B4-BE49-F238E27FC236}">
                <a16:creationId xmlns:a16="http://schemas.microsoft.com/office/drawing/2014/main" id="{0F77F876-4B27-4665-8C61-8D34C1F7024C}"/>
              </a:ext>
            </a:extLst>
          </p:cNvPr>
          <p:cNvSpPr>
            <a:spLocks noGrp="1"/>
          </p:cNvSpPr>
          <p:nvPr>
            <p:ph type="sldNum" sz="quarter" idx="12"/>
          </p:nvPr>
        </p:nvSpPr>
        <p:spPr/>
        <p:txBody>
          <a:bodyPr/>
          <a:lstStyle/>
          <a:p>
            <a:fld id="{EFBAFEFF-5240-436E-82E5-56151E3F2C14}" type="slidenum">
              <a:rPr lang="zh-CN" altLang="en-US" smtClean="0"/>
              <a:t>44</a:t>
            </a:fld>
            <a:endParaRPr lang="zh-CN" altLang="en-US"/>
          </a:p>
        </p:txBody>
      </p:sp>
      <p:sp>
        <p:nvSpPr>
          <p:cNvPr id="4" name="内容占位符 3">
            <a:extLst>
              <a:ext uri="{FF2B5EF4-FFF2-40B4-BE49-F238E27FC236}">
                <a16:creationId xmlns:a16="http://schemas.microsoft.com/office/drawing/2014/main" id="{3420696C-1B6B-43EC-AD18-34579B35438D}"/>
              </a:ext>
            </a:extLst>
          </p:cNvPr>
          <p:cNvSpPr>
            <a:spLocks noGrp="1"/>
          </p:cNvSpPr>
          <p:nvPr>
            <p:ph idx="1"/>
          </p:nvPr>
        </p:nvSpPr>
        <p:spPr/>
        <p:txBody>
          <a:bodyPr>
            <a:normAutofit lnSpcReduction="10000"/>
          </a:bodyPr>
          <a:lstStyle/>
          <a:p>
            <a:r>
              <a:rPr lang="en-US" altLang="zh-CN" b="0" i="0" dirty="0">
                <a:effectLst/>
                <a:latin typeface="DM Sans"/>
              </a:rPr>
              <a:t>Please rewrite the story </a:t>
            </a:r>
            <a:r>
              <a:rPr lang="en-US" altLang="zh-CN" b="0" i="0" dirty="0">
                <a:solidFill>
                  <a:srgbClr val="C00000"/>
                </a:solidFill>
                <a:effectLst/>
                <a:latin typeface="DM Sans"/>
              </a:rPr>
              <a:t>in 80 words </a:t>
            </a:r>
            <a:r>
              <a:rPr lang="en-US" altLang="zh-CN" b="0" i="0" dirty="0">
                <a:effectLst/>
                <a:latin typeface="DM Sans"/>
              </a:rPr>
              <a:t>from a </a:t>
            </a:r>
            <a:r>
              <a:rPr lang="en-US" altLang="zh-CN" b="0" i="0" dirty="0">
                <a:solidFill>
                  <a:srgbClr val="C00000"/>
                </a:solidFill>
                <a:effectLst/>
                <a:latin typeface="DM Sans"/>
              </a:rPr>
              <a:t>third person point of view</a:t>
            </a:r>
            <a:r>
              <a:rPr lang="en-US" altLang="zh-CN" b="0" i="0" dirty="0">
                <a:effectLst/>
                <a:latin typeface="DM Sans"/>
              </a:rPr>
              <a:t>. The revised text will be presented to </a:t>
            </a:r>
            <a:r>
              <a:rPr lang="en-US" altLang="zh-CN" b="0" i="0" dirty="0">
                <a:solidFill>
                  <a:srgbClr val="C00000"/>
                </a:solidFill>
                <a:effectLst/>
                <a:latin typeface="DM Sans"/>
              </a:rPr>
              <a:t>university freshmen </a:t>
            </a:r>
            <a:r>
              <a:rPr lang="en-US" altLang="zh-CN" b="0" i="0" dirty="0">
                <a:effectLst/>
                <a:latin typeface="DM Sans"/>
              </a:rPr>
              <a:t>at the beginning of their English class.</a:t>
            </a:r>
          </a:p>
          <a:p>
            <a:pPr algn="l"/>
            <a:r>
              <a:rPr lang="en-US" altLang="zh-CN" b="1" i="0" dirty="0">
                <a:effectLst/>
                <a:latin typeface="DM Sans"/>
              </a:rPr>
              <a:t>From Zero to Hero</a:t>
            </a:r>
            <a:endParaRPr lang="en-US" altLang="zh-CN" b="0" i="0" dirty="0">
              <a:effectLst/>
              <a:latin typeface="DM Sans"/>
            </a:endParaRPr>
          </a:p>
          <a:p>
            <a:pPr algn="l"/>
            <a:r>
              <a:rPr lang="en-US" altLang="zh-CN" b="0" i="0" dirty="0">
                <a:effectLst/>
                <a:latin typeface="DM Sans"/>
              </a:rPr>
              <a:t>Five days before the Beijing 2022 Winter Olympics, under Yanqing’s clear blue sky, the snow mountains glistened as snowflakes danced. An Olympic Family Assistant at the chief landing center, </a:t>
            </a:r>
            <a:r>
              <a:rPr lang="en-US" altLang="zh-CN" b="0" i="0" dirty="0">
                <a:solidFill>
                  <a:srgbClr val="C00000"/>
                </a:solidFill>
                <a:effectLst/>
                <a:latin typeface="DM Sans"/>
              </a:rPr>
              <a:t>I was assigned to assist </a:t>
            </a:r>
            <a:r>
              <a:rPr lang="en-US" altLang="zh-CN" b="0" i="0" dirty="0">
                <a:effectLst/>
                <a:latin typeface="DM Sans"/>
              </a:rPr>
              <a:t>Mr. C, a snowmaking expert. He explained snowmaking machines and their role in creating perfect snow conditions. Fascinated by his knowledge and dedication, </a:t>
            </a:r>
            <a:r>
              <a:rPr lang="en-US" altLang="zh-CN" b="0" i="0" dirty="0">
                <a:solidFill>
                  <a:srgbClr val="C00000"/>
                </a:solidFill>
                <a:effectLst/>
                <a:latin typeface="DM Sans"/>
              </a:rPr>
              <a:t>I felt proud to </a:t>
            </a:r>
            <a:r>
              <a:rPr lang="en-US" altLang="zh-CN" b="0" i="0" dirty="0">
                <a:effectLst/>
                <a:latin typeface="DM Sans"/>
              </a:rPr>
              <a:t>be part of the Winter Olympics. The team’s hard work paid off, and the athletes performed their best.</a:t>
            </a:r>
          </a:p>
          <a:p>
            <a:endParaRPr lang="zh-CN" altLang="en-US" dirty="0"/>
          </a:p>
        </p:txBody>
      </p:sp>
    </p:spTree>
    <p:extLst>
      <p:ext uri="{BB962C8B-B14F-4D97-AF65-F5344CB8AC3E}">
        <p14:creationId xmlns:p14="http://schemas.microsoft.com/office/powerpoint/2010/main" val="92997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2E86F0-AC67-481A-85F0-761CE416D6D5}"/>
              </a:ext>
            </a:extLst>
          </p:cNvPr>
          <p:cNvSpPr>
            <a:spLocks noGrp="1"/>
          </p:cNvSpPr>
          <p:nvPr>
            <p:ph type="title"/>
          </p:nvPr>
        </p:nvSpPr>
        <p:spPr/>
        <p:txBody>
          <a:bodyPr>
            <a:noAutofit/>
          </a:bodyPr>
          <a:lstStyle/>
          <a:p>
            <a:r>
              <a:rPr lang="en-US" altLang="zh-CN" sz="4000" b="1" i="1" dirty="0">
                <a:solidFill>
                  <a:srgbClr val="C00000"/>
                </a:solidFill>
              </a:rPr>
              <a:t>The 3rd-person-point-of-view version</a:t>
            </a:r>
            <a:endParaRPr lang="zh-CN" altLang="en-US" sz="4000" b="1" i="1" dirty="0">
              <a:solidFill>
                <a:srgbClr val="C00000"/>
              </a:solidFill>
            </a:endParaRPr>
          </a:p>
        </p:txBody>
      </p:sp>
      <p:sp>
        <p:nvSpPr>
          <p:cNvPr id="3" name="灯片编号占位符 2">
            <a:extLst>
              <a:ext uri="{FF2B5EF4-FFF2-40B4-BE49-F238E27FC236}">
                <a16:creationId xmlns:a16="http://schemas.microsoft.com/office/drawing/2014/main" id="{29657654-B6CF-4786-A060-31944DF059E1}"/>
              </a:ext>
            </a:extLst>
          </p:cNvPr>
          <p:cNvSpPr>
            <a:spLocks noGrp="1"/>
          </p:cNvSpPr>
          <p:nvPr>
            <p:ph type="sldNum" sz="quarter" idx="12"/>
          </p:nvPr>
        </p:nvSpPr>
        <p:spPr/>
        <p:txBody>
          <a:bodyPr/>
          <a:lstStyle/>
          <a:p>
            <a:fld id="{EFBAFEFF-5240-436E-82E5-56151E3F2C14}" type="slidenum">
              <a:rPr lang="zh-CN" altLang="en-US" smtClean="0"/>
              <a:t>45</a:t>
            </a:fld>
            <a:endParaRPr lang="zh-CN" altLang="en-US"/>
          </a:p>
        </p:txBody>
      </p:sp>
      <p:sp>
        <p:nvSpPr>
          <p:cNvPr id="4" name="内容占位符 3">
            <a:extLst>
              <a:ext uri="{FF2B5EF4-FFF2-40B4-BE49-F238E27FC236}">
                <a16:creationId xmlns:a16="http://schemas.microsoft.com/office/drawing/2014/main" id="{8EC7114A-F674-492B-BBEB-89206D3E6DCA}"/>
              </a:ext>
            </a:extLst>
          </p:cNvPr>
          <p:cNvSpPr>
            <a:spLocks noGrp="1"/>
          </p:cNvSpPr>
          <p:nvPr>
            <p:ph idx="1"/>
          </p:nvPr>
        </p:nvSpPr>
        <p:spPr/>
        <p:txBody>
          <a:bodyPr/>
          <a:lstStyle/>
          <a:p>
            <a:r>
              <a:rPr lang="en-US" altLang="zh-CN" dirty="0">
                <a:latin typeface="+mn-lt"/>
              </a:rPr>
              <a:t>Five days before the Beijing 2022 Winter Olympics, under Yanqing’s clear blue sky, the snow mountains glistened as snowflakes danced. </a:t>
            </a:r>
            <a:r>
              <a:rPr lang="en-US" altLang="zh-CN" dirty="0">
                <a:solidFill>
                  <a:srgbClr val="C00000"/>
                </a:solidFill>
                <a:latin typeface="+mn-lt"/>
              </a:rPr>
              <a:t>An Olympic Family Assistant </a:t>
            </a:r>
            <a:r>
              <a:rPr lang="en-US" altLang="zh-CN" dirty="0">
                <a:latin typeface="+mn-lt"/>
              </a:rPr>
              <a:t>at the chief landing center </a:t>
            </a:r>
            <a:r>
              <a:rPr lang="en-US" altLang="zh-CN" dirty="0">
                <a:solidFill>
                  <a:srgbClr val="C00000"/>
                </a:solidFill>
                <a:latin typeface="+mn-lt"/>
              </a:rPr>
              <a:t>was assigned to assist </a:t>
            </a:r>
            <a:r>
              <a:rPr lang="en-US" altLang="zh-CN" dirty="0">
                <a:latin typeface="+mn-lt"/>
              </a:rPr>
              <a:t>Mr. C, a snowmaking expert. </a:t>
            </a:r>
          </a:p>
          <a:p>
            <a:r>
              <a:rPr lang="en-US" altLang="zh-CN" dirty="0">
                <a:latin typeface="+mn-lt"/>
              </a:rPr>
              <a:t>Mr. C explained snowmaking machines and their role in creating perfect snow conditions. Fascinated by his knowledge and dedication, </a:t>
            </a:r>
            <a:r>
              <a:rPr lang="en-US" altLang="zh-CN" dirty="0">
                <a:solidFill>
                  <a:srgbClr val="C00000"/>
                </a:solidFill>
                <a:latin typeface="+mn-lt"/>
              </a:rPr>
              <a:t>the assistant felt proud </a:t>
            </a:r>
            <a:r>
              <a:rPr lang="en-US" altLang="zh-CN" dirty="0">
                <a:latin typeface="+mn-lt"/>
              </a:rPr>
              <a:t>to be part of the Winter Olympics. The team’s hard work paid off, and the athletes performed their best.</a:t>
            </a:r>
            <a:endParaRPr lang="zh-CN" altLang="en-US" dirty="0">
              <a:latin typeface="+mn-lt"/>
            </a:endParaRPr>
          </a:p>
        </p:txBody>
      </p:sp>
    </p:spTree>
    <p:extLst>
      <p:ext uri="{BB962C8B-B14F-4D97-AF65-F5344CB8AC3E}">
        <p14:creationId xmlns:p14="http://schemas.microsoft.com/office/powerpoint/2010/main" val="126986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792E04D3-EE3F-472B-8FAB-7E9FE56AC035}"/>
              </a:ext>
            </a:extLst>
          </p:cNvPr>
          <p:cNvSpPr>
            <a:spLocks noGrp="1"/>
          </p:cNvSpPr>
          <p:nvPr>
            <p:ph type="sldNum" sz="quarter" idx="12"/>
          </p:nvPr>
        </p:nvSpPr>
        <p:spPr/>
        <p:txBody>
          <a:bodyPr/>
          <a:lstStyle/>
          <a:p>
            <a:fld id="{EFBAFEFF-5240-436E-82E5-56151E3F2C14}" type="slidenum">
              <a:rPr lang="zh-CN" altLang="en-US" smtClean="0"/>
              <a:t>46</a:t>
            </a:fld>
            <a:endParaRPr lang="zh-CN" altLang="en-US"/>
          </a:p>
        </p:txBody>
      </p:sp>
      <p:pic>
        <p:nvPicPr>
          <p:cNvPr id="6" name="内容占位符 5">
            <a:extLst>
              <a:ext uri="{FF2B5EF4-FFF2-40B4-BE49-F238E27FC236}">
                <a16:creationId xmlns:a16="http://schemas.microsoft.com/office/drawing/2014/main" id="{FC6338CE-A1AC-44C4-ABAA-BD87097BD1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8652" y="336986"/>
            <a:ext cx="7868472" cy="6572222"/>
          </a:xfrm>
        </p:spPr>
      </p:pic>
      <p:sp>
        <p:nvSpPr>
          <p:cNvPr id="2" name="文本框 1">
            <a:extLst>
              <a:ext uri="{FF2B5EF4-FFF2-40B4-BE49-F238E27FC236}">
                <a16:creationId xmlns:a16="http://schemas.microsoft.com/office/drawing/2014/main" id="{AA7EFE5E-FB7A-45DF-AF65-21952CC18844}"/>
              </a:ext>
            </a:extLst>
          </p:cNvPr>
          <p:cNvSpPr txBox="1"/>
          <p:nvPr/>
        </p:nvSpPr>
        <p:spPr>
          <a:xfrm>
            <a:off x="1823155" y="1448656"/>
            <a:ext cx="1910993" cy="1569660"/>
          </a:xfrm>
          <a:prstGeom prst="rect">
            <a:avLst/>
          </a:prstGeom>
          <a:noFill/>
        </p:spPr>
        <p:txBody>
          <a:bodyPr wrap="square" rtlCol="0">
            <a:spAutoFit/>
          </a:bodyPr>
          <a:lstStyle/>
          <a:p>
            <a:r>
              <a:rPr lang="en-US" altLang="zh-CN" sz="3200" dirty="0"/>
              <a:t>For holistic learners</a:t>
            </a:r>
            <a:endParaRPr lang="zh-CN" altLang="en-US" sz="3200" dirty="0"/>
          </a:p>
        </p:txBody>
      </p:sp>
    </p:spTree>
    <p:extLst>
      <p:ext uri="{BB962C8B-B14F-4D97-AF65-F5344CB8AC3E}">
        <p14:creationId xmlns:p14="http://schemas.microsoft.com/office/powerpoint/2010/main" val="3045780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45C1E7-A207-4E86-841A-642028EC23E0}"/>
              </a:ext>
            </a:extLst>
          </p:cNvPr>
          <p:cNvSpPr>
            <a:spLocks noGrp="1"/>
          </p:cNvSpPr>
          <p:nvPr>
            <p:ph type="title"/>
          </p:nvPr>
        </p:nvSpPr>
        <p:spPr/>
        <p:txBody>
          <a:bodyPr>
            <a:normAutofit fontScale="90000"/>
          </a:bodyPr>
          <a:lstStyle/>
          <a:p>
            <a:r>
              <a:rPr lang="en-US" altLang="zh-CN" b="1" dirty="0">
                <a:solidFill>
                  <a:srgbClr val="C00000"/>
                </a:solidFill>
              </a:rPr>
              <a:t>Zero to Hero Song: </a:t>
            </a:r>
            <a:r>
              <a:rPr lang="en-US" altLang="zh-CN" b="1" i="1" dirty="0">
                <a:solidFill>
                  <a:srgbClr val="C00000"/>
                </a:solidFill>
              </a:rPr>
              <a:t>Winter Dance </a:t>
            </a:r>
            <a:endParaRPr lang="zh-CN" altLang="en-US" b="1" i="1" dirty="0">
              <a:solidFill>
                <a:srgbClr val="C00000"/>
              </a:solidFill>
            </a:endParaRPr>
          </a:p>
        </p:txBody>
      </p:sp>
      <p:sp>
        <p:nvSpPr>
          <p:cNvPr id="3" name="灯片编号占位符 2">
            <a:extLst>
              <a:ext uri="{FF2B5EF4-FFF2-40B4-BE49-F238E27FC236}">
                <a16:creationId xmlns:a16="http://schemas.microsoft.com/office/drawing/2014/main" id="{420E13DA-37F2-4AF1-B8A7-FE74EBF81B14}"/>
              </a:ext>
            </a:extLst>
          </p:cNvPr>
          <p:cNvSpPr>
            <a:spLocks noGrp="1"/>
          </p:cNvSpPr>
          <p:nvPr>
            <p:ph type="sldNum" sz="quarter" idx="12"/>
          </p:nvPr>
        </p:nvSpPr>
        <p:spPr/>
        <p:txBody>
          <a:bodyPr/>
          <a:lstStyle/>
          <a:p>
            <a:fld id="{EFBAFEFF-5240-436E-82E5-56151E3F2C14}" type="slidenum">
              <a:rPr lang="zh-CN" altLang="en-US" smtClean="0"/>
              <a:t>47</a:t>
            </a:fld>
            <a:endParaRPr lang="zh-CN" altLang="en-US"/>
          </a:p>
        </p:txBody>
      </p:sp>
      <p:pic>
        <p:nvPicPr>
          <p:cNvPr id="5" name="Winter Dance">
            <a:hlinkClick r:id="" action="ppaction://media"/>
            <a:extLst>
              <a:ext uri="{FF2B5EF4-FFF2-40B4-BE49-F238E27FC236}">
                <a16:creationId xmlns:a16="http://schemas.microsoft.com/office/drawing/2014/main" id="{035234D6-A45C-4370-BE56-91BDEA8B47D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14875" y="1071279"/>
            <a:ext cx="3435041" cy="5151721"/>
          </a:xfrm>
        </p:spPr>
      </p:pic>
    </p:spTree>
    <p:extLst>
      <p:ext uri="{BB962C8B-B14F-4D97-AF65-F5344CB8AC3E}">
        <p14:creationId xmlns:p14="http://schemas.microsoft.com/office/powerpoint/2010/main" val="119621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FAEC41-5E9D-4ECC-A1D9-6E4881821CCA}"/>
              </a:ext>
            </a:extLst>
          </p:cNvPr>
          <p:cNvSpPr>
            <a:spLocks noGrp="1"/>
          </p:cNvSpPr>
          <p:nvPr>
            <p:ph type="title"/>
          </p:nvPr>
        </p:nvSpPr>
        <p:spPr/>
        <p:txBody>
          <a:bodyPr>
            <a:normAutofit/>
          </a:bodyPr>
          <a:lstStyle/>
          <a:p>
            <a:r>
              <a:rPr lang="en-US" altLang="zh-CN" sz="3600" b="1" i="1" dirty="0">
                <a:solidFill>
                  <a:srgbClr val="C00000"/>
                </a:solidFill>
              </a:rPr>
              <a:t>Role play (with a non-L1 English professional)</a:t>
            </a:r>
            <a:endParaRPr lang="zh-CN" altLang="en-US" sz="3600" b="1" i="1" dirty="0">
              <a:solidFill>
                <a:srgbClr val="C00000"/>
              </a:solidFill>
            </a:endParaRPr>
          </a:p>
        </p:txBody>
      </p:sp>
      <p:sp>
        <p:nvSpPr>
          <p:cNvPr id="3" name="灯片编号占位符 2">
            <a:extLst>
              <a:ext uri="{FF2B5EF4-FFF2-40B4-BE49-F238E27FC236}">
                <a16:creationId xmlns:a16="http://schemas.microsoft.com/office/drawing/2014/main" id="{149AF603-2CB5-422D-9344-88D8F1CC85F9}"/>
              </a:ext>
            </a:extLst>
          </p:cNvPr>
          <p:cNvSpPr>
            <a:spLocks noGrp="1"/>
          </p:cNvSpPr>
          <p:nvPr>
            <p:ph type="sldNum" sz="quarter" idx="12"/>
          </p:nvPr>
        </p:nvSpPr>
        <p:spPr/>
        <p:txBody>
          <a:bodyPr/>
          <a:lstStyle/>
          <a:p>
            <a:fld id="{EFBAFEFF-5240-436E-82E5-56151E3F2C14}" type="slidenum">
              <a:rPr lang="zh-CN" altLang="en-US" smtClean="0"/>
              <a:t>48</a:t>
            </a:fld>
            <a:endParaRPr lang="zh-CN" altLang="en-US"/>
          </a:p>
        </p:txBody>
      </p:sp>
      <p:sp>
        <p:nvSpPr>
          <p:cNvPr id="4" name="内容占位符 3">
            <a:extLst>
              <a:ext uri="{FF2B5EF4-FFF2-40B4-BE49-F238E27FC236}">
                <a16:creationId xmlns:a16="http://schemas.microsoft.com/office/drawing/2014/main" id="{4185771D-FB7C-4E3B-9C87-35AD39587749}"/>
              </a:ext>
            </a:extLst>
          </p:cNvPr>
          <p:cNvSpPr>
            <a:spLocks noGrp="1"/>
          </p:cNvSpPr>
          <p:nvPr>
            <p:ph idx="1"/>
          </p:nvPr>
        </p:nvSpPr>
        <p:spPr/>
        <p:txBody>
          <a:bodyPr>
            <a:normAutofit fontScale="92500" lnSpcReduction="10000"/>
          </a:bodyPr>
          <a:lstStyle/>
          <a:p>
            <a:r>
              <a:rPr lang="en-US" altLang="zh-CN" b="0" i="0" dirty="0">
                <a:effectLst/>
                <a:latin typeface="DM Sans"/>
              </a:rPr>
              <a:t>Please create a </a:t>
            </a:r>
            <a:r>
              <a:rPr lang="en-US" altLang="zh-CN" b="0" i="0" dirty="0">
                <a:solidFill>
                  <a:srgbClr val="C00000"/>
                </a:solidFill>
                <a:effectLst/>
                <a:latin typeface="DM Sans"/>
              </a:rPr>
              <a:t>100-word role play </a:t>
            </a:r>
            <a:r>
              <a:rPr lang="en-US" altLang="zh-CN" b="0" i="0" dirty="0">
                <a:effectLst/>
                <a:latin typeface="DM Sans"/>
              </a:rPr>
              <a:t>between the student </a:t>
            </a:r>
            <a:r>
              <a:rPr lang="en-US" altLang="zh-CN" b="0" i="0" dirty="0">
                <a:solidFill>
                  <a:srgbClr val="C00000"/>
                </a:solidFill>
                <a:effectLst/>
                <a:latin typeface="DM Sans"/>
              </a:rPr>
              <a:t>volunteer</a:t>
            </a:r>
            <a:r>
              <a:rPr lang="en-US" altLang="zh-CN" b="0" i="0" dirty="0">
                <a:effectLst/>
                <a:latin typeface="DM Sans"/>
              </a:rPr>
              <a:t> and a </a:t>
            </a:r>
            <a:r>
              <a:rPr lang="en-US" altLang="zh-CN" dirty="0">
                <a:solidFill>
                  <a:srgbClr val="C00000"/>
                </a:solidFill>
                <a:effectLst/>
                <a:latin typeface="DM Sans"/>
              </a:rPr>
              <a:t>Norwegian</a:t>
            </a:r>
            <a:r>
              <a:rPr lang="en-US" altLang="zh-CN" b="0" i="0" dirty="0">
                <a:effectLst/>
                <a:latin typeface="DM Sans"/>
              </a:rPr>
              <a:t> snowmaking expert based on the provided text.</a:t>
            </a:r>
          </a:p>
          <a:p>
            <a:pPr algn="l"/>
            <a:r>
              <a:rPr lang="en-US" altLang="zh-CN" b="1" i="0" dirty="0">
                <a:effectLst/>
                <a:latin typeface="DM Sans"/>
              </a:rPr>
              <a:t>Student:</a:t>
            </a:r>
            <a:r>
              <a:rPr lang="en-US" altLang="zh-CN" b="0" i="0" dirty="0">
                <a:effectLst/>
                <a:latin typeface="DM Sans"/>
              </a:rPr>
              <a:t> Hallo, Mr. C, it’s an honor to assist you. How do you make snow for the Olympics?</a:t>
            </a:r>
          </a:p>
          <a:p>
            <a:pPr algn="l"/>
            <a:r>
              <a:rPr lang="en-US" altLang="zh-CN" b="1" i="0" dirty="0">
                <a:effectLst/>
                <a:latin typeface="DM Sans"/>
              </a:rPr>
              <a:t>Mr. C:</a:t>
            </a:r>
            <a:r>
              <a:rPr lang="en-US" altLang="zh-CN" b="0" i="0" dirty="0">
                <a:effectLst/>
                <a:latin typeface="DM Sans"/>
              </a:rPr>
              <a:t> Hallo, We use snowmaking machines that atomize water into tiny droplets, which then freeze into snow crystals. It’s all about getting the right quality and quantity.</a:t>
            </a:r>
          </a:p>
          <a:p>
            <a:pPr algn="l"/>
            <a:r>
              <a:rPr lang="en-US" altLang="zh-CN" b="1" i="0" dirty="0">
                <a:effectLst/>
                <a:latin typeface="DM Sans"/>
              </a:rPr>
              <a:t>Student:</a:t>
            </a:r>
            <a:r>
              <a:rPr lang="en-US" altLang="zh-CN" b="0" i="0" dirty="0">
                <a:effectLst/>
                <a:latin typeface="DM Sans"/>
              </a:rPr>
              <a:t> That’s fascinating! How do you feel about working here?</a:t>
            </a:r>
          </a:p>
          <a:p>
            <a:pPr algn="l"/>
            <a:r>
              <a:rPr lang="en-US" altLang="zh-CN" b="1" i="0" dirty="0">
                <a:effectLst/>
                <a:latin typeface="DM Sans"/>
              </a:rPr>
              <a:t>Mr. C:</a:t>
            </a:r>
            <a:r>
              <a:rPr lang="en-US" altLang="zh-CN" b="0" i="0" dirty="0">
                <a:effectLst/>
                <a:latin typeface="DM Sans"/>
              </a:rPr>
              <a:t> I feel very proud. It’s a great honor to work with talented people from around the world…..</a:t>
            </a:r>
          </a:p>
          <a:p>
            <a:endParaRPr lang="zh-CN" altLang="en-US" dirty="0"/>
          </a:p>
        </p:txBody>
      </p:sp>
    </p:spTree>
    <p:extLst>
      <p:ext uri="{BB962C8B-B14F-4D97-AF65-F5344CB8AC3E}">
        <p14:creationId xmlns:p14="http://schemas.microsoft.com/office/powerpoint/2010/main" val="407546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734470-308B-4CB8-AD66-B104BDC3885B}"/>
              </a:ext>
            </a:extLst>
          </p:cNvPr>
          <p:cNvSpPr>
            <a:spLocks noGrp="1"/>
          </p:cNvSpPr>
          <p:nvPr>
            <p:ph type="title"/>
          </p:nvPr>
        </p:nvSpPr>
        <p:spPr>
          <a:xfrm>
            <a:off x="2054831" y="461448"/>
            <a:ext cx="9298969" cy="609831"/>
          </a:xfrm>
        </p:spPr>
        <p:txBody>
          <a:bodyPr>
            <a:normAutofit fontScale="90000"/>
          </a:bodyPr>
          <a:lstStyle/>
          <a:p>
            <a:r>
              <a:rPr lang="en-US" altLang="zh-CN" b="1" i="1" dirty="0" err="1"/>
              <a:t>PromptBank</a:t>
            </a:r>
            <a:endParaRPr lang="zh-CN" altLang="en-US" b="1" i="1" dirty="0"/>
          </a:p>
        </p:txBody>
      </p:sp>
      <p:sp>
        <p:nvSpPr>
          <p:cNvPr id="3" name="灯片编号占位符 2">
            <a:extLst>
              <a:ext uri="{FF2B5EF4-FFF2-40B4-BE49-F238E27FC236}">
                <a16:creationId xmlns:a16="http://schemas.microsoft.com/office/drawing/2014/main" id="{A6B79C1F-4AEB-4160-A91F-36EA9E2314DA}"/>
              </a:ext>
            </a:extLst>
          </p:cNvPr>
          <p:cNvSpPr>
            <a:spLocks noGrp="1"/>
          </p:cNvSpPr>
          <p:nvPr>
            <p:ph type="sldNum" sz="quarter" idx="12"/>
          </p:nvPr>
        </p:nvSpPr>
        <p:spPr/>
        <p:txBody>
          <a:bodyPr/>
          <a:lstStyle/>
          <a:p>
            <a:fld id="{EFBAFEFF-5240-436E-82E5-56151E3F2C14}" type="slidenum">
              <a:rPr lang="zh-CN" altLang="en-US" smtClean="0"/>
              <a:t>49</a:t>
            </a:fld>
            <a:endParaRPr lang="zh-CN" altLang="en-US"/>
          </a:p>
        </p:txBody>
      </p:sp>
      <p:sp>
        <p:nvSpPr>
          <p:cNvPr id="4" name="内容占位符 3">
            <a:extLst>
              <a:ext uri="{FF2B5EF4-FFF2-40B4-BE49-F238E27FC236}">
                <a16:creationId xmlns:a16="http://schemas.microsoft.com/office/drawing/2014/main" id="{A5643662-99C4-4CE9-A92D-BE8D5C6C3CF3}"/>
              </a:ext>
            </a:extLst>
          </p:cNvPr>
          <p:cNvSpPr>
            <a:spLocks noGrp="1"/>
          </p:cNvSpPr>
          <p:nvPr>
            <p:ph idx="1"/>
          </p:nvPr>
        </p:nvSpPr>
        <p:spPr>
          <a:xfrm>
            <a:off x="1982912" y="1510301"/>
            <a:ext cx="4620367" cy="4645968"/>
          </a:xfrm>
        </p:spPr>
        <p:txBody>
          <a:bodyPr>
            <a:normAutofit/>
          </a:bodyPr>
          <a:lstStyle/>
          <a:p>
            <a:pPr>
              <a:lnSpc>
                <a:spcPct val="100000"/>
              </a:lnSpc>
            </a:pPr>
            <a:r>
              <a:rPr lang="en-US" altLang="zh-CN" sz="4000" dirty="0">
                <a:latin typeface="+mn-lt"/>
              </a:rPr>
              <a:t>Over 200 ELT related prompt, all in English, resources have been made publicly available. </a:t>
            </a:r>
            <a:endParaRPr lang="zh-CN" altLang="en-US" sz="4000" dirty="0"/>
          </a:p>
        </p:txBody>
      </p:sp>
      <p:sp>
        <p:nvSpPr>
          <p:cNvPr id="5" name="标题 1">
            <a:extLst>
              <a:ext uri="{FF2B5EF4-FFF2-40B4-BE49-F238E27FC236}">
                <a16:creationId xmlns:a16="http://schemas.microsoft.com/office/drawing/2014/main" id="{A549F035-2E56-400B-AE71-FBD4B5AB14C2}"/>
              </a:ext>
            </a:extLst>
          </p:cNvPr>
          <p:cNvSpPr txBox="1">
            <a:spLocks/>
          </p:cNvSpPr>
          <p:nvPr/>
        </p:nvSpPr>
        <p:spPr>
          <a:xfrm>
            <a:off x="5796701" y="528164"/>
            <a:ext cx="6696675" cy="60983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zh-CN" sz="3600" b="1" dirty="0">
                <a:solidFill>
                  <a:srgbClr val="C00000"/>
                </a:solidFill>
              </a:rPr>
              <a:t>https://promptbank.unipus.cn</a:t>
            </a:r>
            <a:endParaRPr lang="zh-CN" altLang="en-US" sz="3600" dirty="0"/>
          </a:p>
        </p:txBody>
      </p:sp>
      <p:pic>
        <p:nvPicPr>
          <p:cNvPr id="7" name="图片 6">
            <a:extLst>
              <a:ext uri="{FF2B5EF4-FFF2-40B4-BE49-F238E27FC236}">
                <a16:creationId xmlns:a16="http://schemas.microsoft.com/office/drawing/2014/main" id="{B2952775-5728-407D-8165-1CE385314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279" y="1375520"/>
            <a:ext cx="4441440" cy="4441440"/>
          </a:xfrm>
          <a:prstGeom prst="rect">
            <a:avLst/>
          </a:prstGeom>
        </p:spPr>
      </p:pic>
    </p:spTree>
    <p:extLst>
      <p:ext uri="{BB962C8B-B14F-4D97-AF65-F5344CB8AC3E}">
        <p14:creationId xmlns:p14="http://schemas.microsoft.com/office/powerpoint/2010/main" val="595732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FE693E1-7F45-45C9-9B87-3A3C2E9B0E03}"/>
              </a:ext>
            </a:extLst>
          </p:cNvPr>
          <p:cNvSpPr>
            <a:spLocks noGrp="1"/>
          </p:cNvSpPr>
          <p:nvPr>
            <p:ph type="title"/>
          </p:nvPr>
        </p:nvSpPr>
        <p:spPr/>
        <p:txBody>
          <a:bodyPr>
            <a:normAutofit fontScale="90000"/>
          </a:bodyPr>
          <a:lstStyle/>
          <a:p>
            <a:r>
              <a:rPr lang="en-US" altLang="zh-CN" b="1" i="1" dirty="0"/>
              <a:t>Key points</a:t>
            </a:r>
            <a:endParaRPr lang="zh-CN" altLang="en-US" b="1" i="1" dirty="0"/>
          </a:p>
        </p:txBody>
      </p:sp>
      <p:sp>
        <p:nvSpPr>
          <p:cNvPr id="2" name="灯片编号占位符 1">
            <a:extLst>
              <a:ext uri="{FF2B5EF4-FFF2-40B4-BE49-F238E27FC236}">
                <a16:creationId xmlns:a16="http://schemas.microsoft.com/office/drawing/2014/main" id="{376F5B5B-6A05-4DF1-9AC3-8C68C6D52E87}"/>
              </a:ext>
            </a:extLst>
          </p:cNvPr>
          <p:cNvSpPr>
            <a:spLocks noGrp="1"/>
          </p:cNvSpPr>
          <p:nvPr>
            <p:ph type="sldNum" sz="quarter" idx="12"/>
          </p:nvPr>
        </p:nvSpPr>
        <p:spPr/>
        <p:txBody>
          <a:bodyPr/>
          <a:lstStyle/>
          <a:p>
            <a:fld id="{EFBAFEFF-5240-436E-82E5-56151E3F2C14}" type="slidenum">
              <a:rPr lang="zh-CN" altLang="en-US" smtClean="0"/>
              <a:t>5</a:t>
            </a:fld>
            <a:endParaRPr lang="zh-CN" altLang="en-US"/>
          </a:p>
        </p:txBody>
      </p:sp>
      <p:sp>
        <p:nvSpPr>
          <p:cNvPr id="4" name="内容占位符 3">
            <a:extLst>
              <a:ext uri="{FF2B5EF4-FFF2-40B4-BE49-F238E27FC236}">
                <a16:creationId xmlns:a16="http://schemas.microsoft.com/office/drawing/2014/main" id="{3F3E55B2-F52C-471D-8E68-45878B33ABC4}"/>
              </a:ext>
            </a:extLst>
          </p:cNvPr>
          <p:cNvSpPr>
            <a:spLocks noGrp="1"/>
          </p:cNvSpPr>
          <p:nvPr>
            <p:ph idx="1"/>
          </p:nvPr>
        </p:nvSpPr>
        <p:spPr/>
        <p:txBody>
          <a:bodyPr/>
          <a:lstStyle/>
          <a:p>
            <a:pPr marL="514350" indent="-514350">
              <a:lnSpc>
                <a:spcPct val="150000"/>
              </a:lnSpc>
              <a:buFont typeface="+mj-lt"/>
              <a:buAutoNum type="arabicPeriod"/>
            </a:pPr>
            <a:r>
              <a:rPr lang="en-US" altLang="zh-CN" dirty="0">
                <a:latin typeface="+mn-lt"/>
              </a:rPr>
              <a:t>AI for education</a:t>
            </a:r>
          </a:p>
          <a:p>
            <a:pPr marL="514350" indent="-514350">
              <a:lnSpc>
                <a:spcPct val="150000"/>
              </a:lnSpc>
              <a:buFont typeface="+mj-lt"/>
              <a:buAutoNum type="arabicPeriod"/>
            </a:pPr>
            <a:r>
              <a:rPr lang="en-US" altLang="zh-CN" dirty="0">
                <a:latin typeface="+mn-lt"/>
              </a:rPr>
              <a:t>Teachers’ digital literacy</a:t>
            </a:r>
          </a:p>
          <a:p>
            <a:pPr marL="514350" indent="-514350">
              <a:lnSpc>
                <a:spcPct val="150000"/>
              </a:lnSpc>
              <a:buFont typeface="+mj-lt"/>
              <a:buAutoNum type="arabicPeriod"/>
            </a:pPr>
            <a:r>
              <a:rPr lang="en-US" altLang="zh-CN" dirty="0">
                <a:latin typeface="+mn-lt"/>
              </a:rPr>
              <a:t>Update teachers’ digital literacy with Prompting Quotient </a:t>
            </a:r>
          </a:p>
          <a:p>
            <a:pPr marL="514350" indent="-514350">
              <a:lnSpc>
                <a:spcPct val="150000"/>
              </a:lnSpc>
              <a:buFont typeface="+mj-lt"/>
              <a:buAutoNum type="arabicPeriod"/>
            </a:pPr>
            <a:r>
              <a:rPr lang="en-US" altLang="zh-CN" dirty="0">
                <a:latin typeface="+mn-lt"/>
              </a:rPr>
              <a:t>AI-empowered case scenarios for </a:t>
            </a:r>
            <a:r>
              <a:rPr lang="en-US" altLang="zh-CN" dirty="0" err="1">
                <a:latin typeface="+mn-lt"/>
              </a:rPr>
              <a:t>personalised</a:t>
            </a:r>
            <a:r>
              <a:rPr lang="en-US" altLang="zh-CN" dirty="0">
                <a:latin typeface="+mn-lt"/>
              </a:rPr>
              <a:t> learning</a:t>
            </a:r>
          </a:p>
          <a:p>
            <a:pPr marL="514350" indent="-514350">
              <a:lnSpc>
                <a:spcPct val="150000"/>
              </a:lnSpc>
              <a:buFont typeface="+mj-lt"/>
              <a:buAutoNum type="arabicPeriod"/>
            </a:pPr>
            <a:r>
              <a:rPr lang="en-US" altLang="zh-CN" dirty="0">
                <a:latin typeface="+mn-lt"/>
              </a:rPr>
              <a:t>Concluding remarks</a:t>
            </a:r>
          </a:p>
          <a:p>
            <a:endParaRPr lang="zh-CN" altLang="en-US" dirty="0"/>
          </a:p>
        </p:txBody>
      </p:sp>
    </p:spTree>
    <p:extLst>
      <p:ext uri="{BB962C8B-B14F-4D97-AF65-F5344CB8AC3E}">
        <p14:creationId xmlns:p14="http://schemas.microsoft.com/office/powerpoint/2010/main" val="3438231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81BAE2-FB77-4185-A677-6FC084D7A1ED}"/>
              </a:ext>
            </a:extLst>
          </p:cNvPr>
          <p:cNvSpPr>
            <a:spLocks noGrp="1"/>
          </p:cNvSpPr>
          <p:nvPr>
            <p:ph type="title"/>
          </p:nvPr>
        </p:nvSpPr>
        <p:spPr>
          <a:xfrm>
            <a:off x="3104871" y="338445"/>
            <a:ext cx="9010271" cy="609831"/>
          </a:xfrm>
        </p:spPr>
        <p:txBody>
          <a:bodyPr>
            <a:normAutofit fontScale="90000"/>
          </a:bodyPr>
          <a:lstStyle/>
          <a:p>
            <a:r>
              <a:rPr lang="en-GB" altLang="zh-CN" b="1" dirty="0">
                <a:solidFill>
                  <a:srgbClr val="C00000"/>
                </a:solidFill>
              </a:rPr>
              <a:t>https://promptbank.unipus.cn</a:t>
            </a:r>
            <a:endParaRPr lang="zh-CN" altLang="en-US" dirty="0"/>
          </a:p>
        </p:txBody>
      </p:sp>
      <p:sp>
        <p:nvSpPr>
          <p:cNvPr id="3" name="灯片编号占位符 2">
            <a:extLst>
              <a:ext uri="{FF2B5EF4-FFF2-40B4-BE49-F238E27FC236}">
                <a16:creationId xmlns:a16="http://schemas.microsoft.com/office/drawing/2014/main" id="{BA7C774E-3A0D-4AF8-8A9E-440888A79946}"/>
              </a:ext>
            </a:extLst>
          </p:cNvPr>
          <p:cNvSpPr>
            <a:spLocks noGrp="1"/>
          </p:cNvSpPr>
          <p:nvPr>
            <p:ph type="sldNum" sz="quarter" idx="12"/>
          </p:nvPr>
        </p:nvSpPr>
        <p:spPr/>
        <p:txBody>
          <a:bodyPr/>
          <a:lstStyle/>
          <a:p>
            <a:fld id="{EFBAFEFF-5240-436E-82E5-56151E3F2C14}" type="slidenum">
              <a:rPr lang="zh-CN" altLang="en-US" smtClean="0"/>
              <a:t>50</a:t>
            </a:fld>
            <a:endParaRPr lang="zh-CN" altLang="en-US"/>
          </a:p>
        </p:txBody>
      </p:sp>
      <p:pic>
        <p:nvPicPr>
          <p:cNvPr id="6" name="图片 5">
            <a:extLst>
              <a:ext uri="{FF2B5EF4-FFF2-40B4-BE49-F238E27FC236}">
                <a16:creationId xmlns:a16="http://schemas.microsoft.com/office/drawing/2014/main" id="{152327E1-06D2-49B0-8BCD-B1D244988758}"/>
              </a:ext>
            </a:extLst>
          </p:cNvPr>
          <p:cNvPicPr>
            <a:picLocks noChangeAspect="1"/>
          </p:cNvPicPr>
          <p:nvPr/>
        </p:nvPicPr>
        <p:blipFill>
          <a:blip r:embed="rId2"/>
          <a:stretch>
            <a:fillRect/>
          </a:stretch>
        </p:blipFill>
        <p:spPr>
          <a:xfrm>
            <a:off x="2276141" y="959439"/>
            <a:ext cx="8486866" cy="5762036"/>
          </a:xfrm>
          <a:prstGeom prst="rect">
            <a:avLst/>
          </a:prstGeom>
        </p:spPr>
      </p:pic>
    </p:spTree>
    <p:extLst>
      <p:ext uri="{BB962C8B-B14F-4D97-AF65-F5344CB8AC3E}">
        <p14:creationId xmlns:p14="http://schemas.microsoft.com/office/powerpoint/2010/main" val="2602782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65160-A40C-4D02-9D6B-07BA5A2391DA}"/>
              </a:ext>
            </a:extLst>
          </p:cNvPr>
          <p:cNvSpPr>
            <a:spLocks noGrp="1"/>
          </p:cNvSpPr>
          <p:nvPr>
            <p:ph type="title"/>
          </p:nvPr>
        </p:nvSpPr>
        <p:spPr/>
        <p:txBody>
          <a:bodyPr>
            <a:normAutofit fontScale="90000"/>
          </a:bodyPr>
          <a:lstStyle/>
          <a:p>
            <a:endParaRPr lang="zh-CN" altLang="en-US"/>
          </a:p>
        </p:txBody>
      </p:sp>
      <p:sp>
        <p:nvSpPr>
          <p:cNvPr id="3" name="灯片编号占位符 2">
            <a:extLst>
              <a:ext uri="{FF2B5EF4-FFF2-40B4-BE49-F238E27FC236}">
                <a16:creationId xmlns:a16="http://schemas.microsoft.com/office/drawing/2014/main" id="{4D82D568-8440-4C2D-93F1-9AD9E69C129E}"/>
              </a:ext>
            </a:extLst>
          </p:cNvPr>
          <p:cNvSpPr>
            <a:spLocks noGrp="1"/>
          </p:cNvSpPr>
          <p:nvPr>
            <p:ph type="sldNum" sz="quarter" idx="12"/>
          </p:nvPr>
        </p:nvSpPr>
        <p:spPr/>
        <p:txBody>
          <a:bodyPr/>
          <a:lstStyle/>
          <a:p>
            <a:fld id="{EFBAFEFF-5240-436E-82E5-56151E3F2C14}" type="slidenum">
              <a:rPr lang="zh-CN" altLang="en-US" smtClean="0"/>
              <a:t>51</a:t>
            </a:fld>
            <a:endParaRPr lang="zh-CN" altLang="en-US"/>
          </a:p>
        </p:txBody>
      </p:sp>
      <p:sp>
        <p:nvSpPr>
          <p:cNvPr id="4" name="内容占位符 3">
            <a:extLst>
              <a:ext uri="{FF2B5EF4-FFF2-40B4-BE49-F238E27FC236}">
                <a16:creationId xmlns:a16="http://schemas.microsoft.com/office/drawing/2014/main" id="{A9644568-3F10-425E-90E3-3F5B17900D24}"/>
              </a:ext>
            </a:extLst>
          </p:cNvPr>
          <p:cNvSpPr>
            <a:spLocks noGrp="1"/>
          </p:cNvSpPr>
          <p:nvPr>
            <p:ph idx="1"/>
          </p:nvPr>
        </p:nvSpPr>
        <p:spPr/>
        <p:txBody>
          <a:bodyPr/>
          <a:lstStyle/>
          <a:p>
            <a:endParaRPr lang="zh-CN" altLang="en-US"/>
          </a:p>
        </p:txBody>
      </p:sp>
      <p:pic>
        <p:nvPicPr>
          <p:cNvPr id="6" name="图片 5">
            <a:extLst>
              <a:ext uri="{FF2B5EF4-FFF2-40B4-BE49-F238E27FC236}">
                <a16:creationId xmlns:a16="http://schemas.microsoft.com/office/drawing/2014/main" id="{5B231CC0-8CF2-430B-87BB-F1B66939F430}"/>
              </a:ext>
            </a:extLst>
          </p:cNvPr>
          <p:cNvPicPr>
            <a:picLocks noChangeAspect="1"/>
          </p:cNvPicPr>
          <p:nvPr/>
        </p:nvPicPr>
        <p:blipFill rotWithShape="1">
          <a:blip r:embed="rId2"/>
          <a:srcRect l="4656" r="3616" b="20777"/>
          <a:stretch/>
        </p:blipFill>
        <p:spPr>
          <a:xfrm>
            <a:off x="390618" y="151999"/>
            <a:ext cx="11372295" cy="7404090"/>
          </a:xfrm>
          <a:prstGeom prst="rect">
            <a:avLst/>
          </a:prstGeom>
        </p:spPr>
      </p:pic>
    </p:spTree>
    <p:extLst>
      <p:ext uri="{BB962C8B-B14F-4D97-AF65-F5344CB8AC3E}">
        <p14:creationId xmlns:p14="http://schemas.microsoft.com/office/powerpoint/2010/main" val="2312373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C870C7-86D7-40C3-8898-4BB195156283}"/>
              </a:ext>
            </a:extLst>
          </p:cNvPr>
          <p:cNvSpPr>
            <a:spLocks noGrp="1"/>
          </p:cNvSpPr>
          <p:nvPr>
            <p:ph type="title"/>
          </p:nvPr>
        </p:nvSpPr>
        <p:spPr/>
        <p:txBody>
          <a:bodyPr>
            <a:normAutofit fontScale="90000"/>
          </a:bodyPr>
          <a:lstStyle/>
          <a:p>
            <a:r>
              <a:rPr lang="en-US" altLang="zh-CN" b="1" i="1" dirty="0"/>
              <a:t>AI for College English Teachers Workshop</a:t>
            </a:r>
            <a:endParaRPr lang="zh-CN" altLang="en-US" b="1" i="1" dirty="0"/>
          </a:p>
        </p:txBody>
      </p:sp>
      <p:sp>
        <p:nvSpPr>
          <p:cNvPr id="3" name="灯片编号占位符 2">
            <a:extLst>
              <a:ext uri="{FF2B5EF4-FFF2-40B4-BE49-F238E27FC236}">
                <a16:creationId xmlns:a16="http://schemas.microsoft.com/office/drawing/2014/main" id="{17AC5142-72C2-4508-8F97-4DB64152ED9A}"/>
              </a:ext>
            </a:extLst>
          </p:cNvPr>
          <p:cNvSpPr>
            <a:spLocks noGrp="1"/>
          </p:cNvSpPr>
          <p:nvPr>
            <p:ph type="sldNum" sz="quarter" idx="12"/>
          </p:nvPr>
        </p:nvSpPr>
        <p:spPr/>
        <p:txBody>
          <a:bodyPr/>
          <a:lstStyle/>
          <a:p>
            <a:fld id="{EFBAFEFF-5240-436E-82E5-56151E3F2C14}" type="slidenum">
              <a:rPr lang="zh-CN" altLang="en-US" smtClean="0"/>
              <a:t>52</a:t>
            </a:fld>
            <a:endParaRPr lang="zh-CN" altLang="en-US"/>
          </a:p>
        </p:txBody>
      </p:sp>
      <p:pic>
        <p:nvPicPr>
          <p:cNvPr id="6" name="内容占位符 5">
            <a:extLst>
              <a:ext uri="{FF2B5EF4-FFF2-40B4-BE49-F238E27FC236}">
                <a16:creationId xmlns:a16="http://schemas.microsoft.com/office/drawing/2014/main" id="{5A3F7041-2C87-4539-9349-FF1ACAE613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2180" y="1282700"/>
            <a:ext cx="7839120" cy="5215228"/>
          </a:xfrm>
        </p:spPr>
      </p:pic>
    </p:spTree>
    <p:extLst>
      <p:ext uri="{BB962C8B-B14F-4D97-AF65-F5344CB8AC3E}">
        <p14:creationId xmlns:p14="http://schemas.microsoft.com/office/powerpoint/2010/main" val="2950739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08213D-4F15-4FE6-800A-224C78EF5237}"/>
              </a:ext>
            </a:extLst>
          </p:cNvPr>
          <p:cNvSpPr>
            <a:spLocks noGrp="1"/>
          </p:cNvSpPr>
          <p:nvPr>
            <p:ph type="title"/>
          </p:nvPr>
        </p:nvSpPr>
        <p:spPr/>
        <p:txBody>
          <a:bodyPr>
            <a:normAutofit fontScale="90000"/>
          </a:bodyPr>
          <a:lstStyle/>
          <a:p>
            <a:r>
              <a:rPr lang="en-US" altLang="zh-CN" b="1" i="1" dirty="0"/>
              <a:t>AI for K-12 English Teachers Workshop</a:t>
            </a:r>
            <a:endParaRPr lang="zh-CN" altLang="en-US" dirty="0"/>
          </a:p>
        </p:txBody>
      </p:sp>
      <p:sp>
        <p:nvSpPr>
          <p:cNvPr id="3" name="灯片编号占位符 2">
            <a:extLst>
              <a:ext uri="{FF2B5EF4-FFF2-40B4-BE49-F238E27FC236}">
                <a16:creationId xmlns:a16="http://schemas.microsoft.com/office/drawing/2014/main" id="{7FED7E7B-50BC-4A8D-9817-2E03CAD92AC8}"/>
              </a:ext>
            </a:extLst>
          </p:cNvPr>
          <p:cNvSpPr>
            <a:spLocks noGrp="1"/>
          </p:cNvSpPr>
          <p:nvPr>
            <p:ph type="sldNum" sz="quarter" idx="12"/>
          </p:nvPr>
        </p:nvSpPr>
        <p:spPr/>
        <p:txBody>
          <a:bodyPr/>
          <a:lstStyle/>
          <a:p>
            <a:fld id="{EFBAFEFF-5240-436E-82E5-56151E3F2C14}" type="slidenum">
              <a:rPr lang="zh-CN" altLang="en-US" smtClean="0"/>
              <a:t>53</a:t>
            </a:fld>
            <a:endParaRPr lang="zh-CN" altLang="en-US"/>
          </a:p>
        </p:txBody>
      </p:sp>
      <p:pic>
        <p:nvPicPr>
          <p:cNvPr id="6" name="内容占位符 5">
            <a:extLst>
              <a:ext uri="{FF2B5EF4-FFF2-40B4-BE49-F238E27FC236}">
                <a16:creationId xmlns:a16="http://schemas.microsoft.com/office/drawing/2014/main" id="{7F03AD4A-5AA3-476F-920D-BD302A34C5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2381" y="1277002"/>
            <a:ext cx="7764301" cy="5183390"/>
          </a:xfrm>
        </p:spPr>
      </p:pic>
    </p:spTree>
    <p:extLst>
      <p:ext uri="{BB962C8B-B14F-4D97-AF65-F5344CB8AC3E}">
        <p14:creationId xmlns:p14="http://schemas.microsoft.com/office/powerpoint/2010/main" val="32105228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2A0C26-4812-4609-A159-1AB988AEFF75}"/>
              </a:ext>
            </a:extLst>
          </p:cNvPr>
          <p:cNvSpPr>
            <a:spLocks noGrp="1"/>
          </p:cNvSpPr>
          <p:nvPr>
            <p:ph type="title"/>
          </p:nvPr>
        </p:nvSpPr>
        <p:spPr/>
        <p:txBody>
          <a:bodyPr>
            <a:normAutofit fontScale="90000"/>
          </a:bodyPr>
          <a:lstStyle/>
          <a:p>
            <a:r>
              <a:rPr lang="en-US" altLang="zh-CN" b="1" i="1" dirty="0"/>
              <a:t>AI for K-12 English Teachers Workshop</a:t>
            </a:r>
            <a:endParaRPr lang="zh-CN" altLang="en-US" dirty="0"/>
          </a:p>
        </p:txBody>
      </p:sp>
      <p:sp>
        <p:nvSpPr>
          <p:cNvPr id="3" name="灯片编号占位符 2">
            <a:extLst>
              <a:ext uri="{FF2B5EF4-FFF2-40B4-BE49-F238E27FC236}">
                <a16:creationId xmlns:a16="http://schemas.microsoft.com/office/drawing/2014/main" id="{0DD15E62-9A6E-4278-9C9E-801E9C8B20A8}"/>
              </a:ext>
            </a:extLst>
          </p:cNvPr>
          <p:cNvSpPr>
            <a:spLocks noGrp="1"/>
          </p:cNvSpPr>
          <p:nvPr>
            <p:ph type="sldNum" sz="quarter" idx="12"/>
          </p:nvPr>
        </p:nvSpPr>
        <p:spPr/>
        <p:txBody>
          <a:bodyPr/>
          <a:lstStyle/>
          <a:p>
            <a:fld id="{EFBAFEFF-5240-436E-82E5-56151E3F2C14}" type="slidenum">
              <a:rPr lang="zh-CN" altLang="en-US" smtClean="0"/>
              <a:t>54</a:t>
            </a:fld>
            <a:endParaRPr lang="zh-CN" altLang="en-US"/>
          </a:p>
        </p:txBody>
      </p:sp>
      <p:pic>
        <p:nvPicPr>
          <p:cNvPr id="6" name="内容占位符 5">
            <a:extLst>
              <a:ext uri="{FF2B5EF4-FFF2-40B4-BE49-F238E27FC236}">
                <a16:creationId xmlns:a16="http://schemas.microsoft.com/office/drawing/2014/main" id="{3780C854-C790-4B68-A337-D4C054D1EC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2179" y="1282700"/>
            <a:ext cx="7826445" cy="5224877"/>
          </a:xfrm>
        </p:spPr>
      </p:pic>
    </p:spTree>
    <p:extLst>
      <p:ext uri="{BB962C8B-B14F-4D97-AF65-F5344CB8AC3E}">
        <p14:creationId xmlns:p14="http://schemas.microsoft.com/office/powerpoint/2010/main" val="10775855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FFACEE-D662-4C4A-9BBA-8EFFE0BE8698}"/>
              </a:ext>
            </a:extLst>
          </p:cNvPr>
          <p:cNvSpPr>
            <a:spLocks noGrp="1"/>
          </p:cNvSpPr>
          <p:nvPr>
            <p:ph type="title"/>
          </p:nvPr>
        </p:nvSpPr>
        <p:spPr>
          <a:xfrm>
            <a:off x="1910993" y="461448"/>
            <a:ext cx="9442807" cy="609831"/>
          </a:xfrm>
        </p:spPr>
        <p:txBody>
          <a:bodyPr>
            <a:normAutofit/>
          </a:bodyPr>
          <a:lstStyle/>
          <a:p>
            <a:r>
              <a:rPr lang="en-US" altLang="zh-CN" sz="3600" b="1" i="1" dirty="0"/>
              <a:t>18 top university led AI-enabled </a:t>
            </a:r>
            <a:r>
              <a:rPr lang="en-US" altLang="zh-CN" sz="3600" b="1" i="1" dirty="0" err="1"/>
              <a:t>edu</a:t>
            </a:r>
            <a:r>
              <a:rPr lang="en-US" altLang="zh-CN" sz="3600" b="1" i="1" dirty="0"/>
              <a:t> platforms</a:t>
            </a:r>
            <a:endParaRPr lang="zh-CN" altLang="en-US" sz="3600" b="1" i="1" dirty="0"/>
          </a:p>
        </p:txBody>
      </p:sp>
      <p:sp>
        <p:nvSpPr>
          <p:cNvPr id="3" name="灯片编号占位符 2">
            <a:extLst>
              <a:ext uri="{FF2B5EF4-FFF2-40B4-BE49-F238E27FC236}">
                <a16:creationId xmlns:a16="http://schemas.microsoft.com/office/drawing/2014/main" id="{F03559B7-E344-40A4-8340-94A9D2E941EF}"/>
              </a:ext>
            </a:extLst>
          </p:cNvPr>
          <p:cNvSpPr>
            <a:spLocks noGrp="1"/>
          </p:cNvSpPr>
          <p:nvPr>
            <p:ph type="sldNum" sz="quarter" idx="12"/>
          </p:nvPr>
        </p:nvSpPr>
        <p:spPr/>
        <p:txBody>
          <a:bodyPr/>
          <a:lstStyle/>
          <a:p>
            <a:fld id="{EFBAFEFF-5240-436E-82E5-56151E3F2C14}" type="slidenum">
              <a:rPr lang="zh-CN" altLang="en-US" smtClean="0"/>
              <a:t>55</a:t>
            </a:fld>
            <a:endParaRPr lang="zh-CN" altLang="en-US"/>
          </a:p>
        </p:txBody>
      </p:sp>
      <p:pic>
        <p:nvPicPr>
          <p:cNvPr id="6" name="图片 5">
            <a:extLst>
              <a:ext uri="{FF2B5EF4-FFF2-40B4-BE49-F238E27FC236}">
                <a16:creationId xmlns:a16="http://schemas.microsoft.com/office/drawing/2014/main" id="{075D1CAA-4D83-43CA-B3CF-8E486FF0E731}"/>
              </a:ext>
            </a:extLst>
          </p:cNvPr>
          <p:cNvPicPr>
            <a:picLocks noChangeAspect="1"/>
          </p:cNvPicPr>
          <p:nvPr/>
        </p:nvPicPr>
        <p:blipFill>
          <a:blip r:embed="rId3"/>
          <a:stretch>
            <a:fillRect/>
          </a:stretch>
        </p:blipFill>
        <p:spPr>
          <a:xfrm>
            <a:off x="985872" y="1445893"/>
            <a:ext cx="10446287" cy="4788146"/>
          </a:xfrm>
          <a:prstGeom prst="rect">
            <a:avLst/>
          </a:prstGeom>
        </p:spPr>
      </p:pic>
      <p:sp>
        <p:nvSpPr>
          <p:cNvPr id="7" name="文本框 6">
            <a:extLst>
              <a:ext uri="{FF2B5EF4-FFF2-40B4-BE49-F238E27FC236}">
                <a16:creationId xmlns:a16="http://schemas.microsoft.com/office/drawing/2014/main" id="{9703C4C4-7BDF-496F-991A-C0DB4F9CE358}"/>
              </a:ext>
            </a:extLst>
          </p:cNvPr>
          <p:cNvSpPr txBox="1"/>
          <p:nvPr/>
        </p:nvSpPr>
        <p:spPr>
          <a:xfrm>
            <a:off x="1765442" y="6370832"/>
            <a:ext cx="8887146" cy="369332"/>
          </a:xfrm>
          <a:prstGeom prst="rect">
            <a:avLst/>
          </a:prstGeom>
          <a:noFill/>
        </p:spPr>
        <p:txBody>
          <a:bodyPr wrap="square" rtlCol="0">
            <a:spAutoFit/>
          </a:bodyPr>
          <a:lstStyle/>
          <a:p>
            <a:r>
              <a:rPr lang="en-US" altLang="zh-CN" i="1" dirty="0"/>
              <a:t>Note: The English text in the screenshot was automatically translated using Google Translate.</a:t>
            </a:r>
            <a:endParaRPr lang="zh-CN" altLang="en-US" i="1" dirty="0"/>
          </a:p>
        </p:txBody>
      </p:sp>
    </p:spTree>
    <p:extLst>
      <p:ext uri="{BB962C8B-B14F-4D97-AF65-F5344CB8AC3E}">
        <p14:creationId xmlns:p14="http://schemas.microsoft.com/office/powerpoint/2010/main" val="26516259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4549E25-5668-4C55-9905-AD293B3A6F21}"/>
              </a:ext>
            </a:extLst>
          </p:cNvPr>
          <p:cNvSpPr>
            <a:spLocks noGrp="1"/>
          </p:cNvSpPr>
          <p:nvPr>
            <p:ph type="sldNum" sz="quarter" idx="12"/>
          </p:nvPr>
        </p:nvSpPr>
        <p:spPr/>
        <p:txBody>
          <a:bodyPr/>
          <a:lstStyle/>
          <a:p>
            <a:fld id="{EFBAFEFF-5240-436E-82E5-56151E3F2C14}" type="slidenum">
              <a:rPr lang="zh-CN" altLang="en-US" smtClean="0"/>
              <a:t>56</a:t>
            </a:fld>
            <a:endParaRPr lang="zh-CN" altLang="en-US"/>
          </a:p>
        </p:txBody>
      </p:sp>
      <p:pic>
        <p:nvPicPr>
          <p:cNvPr id="5" name="图片 4">
            <a:extLst>
              <a:ext uri="{FF2B5EF4-FFF2-40B4-BE49-F238E27FC236}">
                <a16:creationId xmlns:a16="http://schemas.microsoft.com/office/drawing/2014/main" id="{95F2B18B-CCB8-4B9E-A5B2-8C3A75070B2E}"/>
              </a:ext>
            </a:extLst>
          </p:cNvPr>
          <p:cNvPicPr>
            <a:picLocks noChangeAspect="1"/>
          </p:cNvPicPr>
          <p:nvPr/>
        </p:nvPicPr>
        <p:blipFill rotWithShape="1">
          <a:blip r:embed="rId2"/>
          <a:srcRect l="24240" r="19837" b="32219"/>
          <a:stretch/>
        </p:blipFill>
        <p:spPr>
          <a:xfrm>
            <a:off x="1854429" y="393386"/>
            <a:ext cx="9990599" cy="5550214"/>
          </a:xfrm>
          <a:prstGeom prst="rect">
            <a:avLst/>
          </a:prstGeom>
        </p:spPr>
      </p:pic>
      <p:sp>
        <p:nvSpPr>
          <p:cNvPr id="6" name="文本框 5">
            <a:extLst>
              <a:ext uri="{FF2B5EF4-FFF2-40B4-BE49-F238E27FC236}">
                <a16:creationId xmlns:a16="http://schemas.microsoft.com/office/drawing/2014/main" id="{508CDD87-A624-4EC1-BA16-21CE2FF45414}"/>
              </a:ext>
            </a:extLst>
          </p:cNvPr>
          <p:cNvSpPr txBox="1"/>
          <p:nvPr/>
        </p:nvSpPr>
        <p:spPr>
          <a:xfrm>
            <a:off x="1765442" y="6370832"/>
            <a:ext cx="8887146" cy="369332"/>
          </a:xfrm>
          <a:prstGeom prst="rect">
            <a:avLst/>
          </a:prstGeom>
          <a:noFill/>
        </p:spPr>
        <p:txBody>
          <a:bodyPr wrap="square" rtlCol="0">
            <a:spAutoFit/>
          </a:bodyPr>
          <a:lstStyle/>
          <a:p>
            <a:r>
              <a:rPr lang="en-US" altLang="zh-CN" i="1" dirty="0"/>
              <a:t>Note: The English text in the screenshot was automatically translated using Google Translate.</a:t>
            </a:r>
            <a:endParaRPr lang="zh-CN" altLang="en-US" i="1" dirty="0"/>
          </a:p>
        </p:txBody>
      </p:sp>
    </p:spTree>
    <p:extLst>
      <p:ext uri="{BB962C8B-B14F-4D97-AF65-F5344CB8AC3E}">
        <p14:creationId xmlns:p14="http://schemas.microsoft.com/office/powerpoint/2010/main" val="21334514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CE41C65-E82B-4FEC-92B1-B1A84771D6CA}"/>
              </a:ext>
            </a:extLst>
          </p:cNvPr>
          <p:cNvSpPr>
            <a:spLocks noGrp="1"/>
          </p:cNvSpPr>
          <p:nvPr>
            <p:ph type="sldNum" sz="quarter" idx="12"/>
          </p:nvPr>
        </p:nvSpPr>
        <p:spPr/>
        <p:txBody>
          <a:bodyPr/>
          <a:lstStyle/>
          <a:p>
            <a:fld id="{EFBAFEFF-5240-436E-82E5-56151E3F2C14}" type="slidenum">
              <a:rPr lang="zh-CN" altLang="en-US" smtClean="0"/>
              <a:t>57</a:t>
            </a:fld>
            <a:endParaRPr lang="zh-CN" altLang="en-US"/>
          </a:p>
        </p:txBody>
      </p:sp>
      <p:pic>
        <p:nvPicPr>
          <p:cNvPr id="6" name="图片 5">
            <a:extLst>
              <a:ext uri="{FF2B5EF4-FFF2-40B4-BE49-F238E27FC236}">
                <a16:creationId xmlns:a16="http://schemas.microsoft.com/office/drawing/2014/main" id="{0B527A59-5D56-44EB-B481-0E1B1E1CF121}"/>
              </a:ext>
            </a:extLst>
          </p:cNvPr>
          <p:cNvPicPr>
            <a:picLocks noChangeAspect="1"/>
          </p:cNvPicPr>
          <p:nvPr/>
        </p:nvPicPr>
        <p:blipFill>
          <a:blip r:embed="rId2"/>
          <a:stretch>
            <a:fillRect/>
          </a:stretch>
        </p:blipFill>
        <p:spPr>
          <a:xfrm>
            <a:off x="2115879" y="639040"/>
            <a:ext cx="8546005" cy="5990524"/>
          </a:xfrm>
          <a:prstGeom prst="rect">
            <a:avLst/>
          </a:prstGeom>
        </p:spPr>
      </p:pic>
      <p:sp>
        <p:nvSpPr>
          <p:cNvPr id="7" name="标题 1">
            <a:extLst>
              <a:ext uri="{FF2B5EF4-FFF2-40B4-BE49-F238E27FC236}">
                <a16:creationId xmlns:a16="http://schemas.microsoft.com/office/drawing/2014/main" id="{A5AEE88A-E56C-4890-B7EE-1EA1A0BF1B72}"/>
              </a:ext>
            </a:extLst>
          </p:cNvPr>
          <p:cNvSpPr>
            <a:spLocks noGrp="1"/>
          </p:cNvSpPr>
          <p:nvPr>
            <p:ph type="title"/>
          </p:nvPr>
        </p:nvSpPr>
        <p:spPr>
          <a:xfrm>
            <a:off x="2219337" y="136525"/>
            <a:ext cx="9442807" cy="609831"/>
          </a:xfrm>
        </p:spPr>
        <p:txBody>
          <a:bodyPr>
            <a:normAutofit/>
          </a:bodyPr>
          <a:lstStyle/>
          <a:p>
            <a:r>
              <a:rPr lang="en-US" altLang="zh-CN" sz="3600" b="1" i="1" dirty="0"/>
              <a:t>AI English teaching assistant</a:t>
            </a:r>
            <a:endParaRPr lang="zh-CN" altLang="en-US" sz="3600" b="1" i="1" dirty="0"/>
          </a:p>
        </p:txBody>
      </p:sp>
      <p:sp>
        <p:nvSpPr>
          <p:cNvPr id="8" name="文本框 7">
            <a:extLst>
              <a:ext uri="{FF2B5EF4-FFF2-40B4-BE49-F238E27FC236}">
                <a16:creationId xmlns:a16="http://schemas.microsoft.com/office/drawing/2014/main" id="{D3E4EB35-2F26-4B67-8FA4-553EE835B01F}"/>
              </a:ext>
            </a:extLst>
          </p:cNvPr>
          <p:cNvSpPr txBox="1"/>
          <p:nvPr/>
        </p:nvSpPr>
        <p:spPr>
          <a:xfrm>
            <a:off x="1765442" y="6370832"/>
            <a:ext cx="8887146" cy="369332"/>
          </a:xfrm>
          <a:prstGeom prst="rect">
            <a:avLst/>
          </a:prstGeom>
          <a:noFill/>
        </p:spPr>
        <p:txBody>
          <a:bodyPr wrap="square" rtlCol="0">
            <a:spAutoFit/>
          </a:bodyPr>
          <a:lstStyle/>
          <a:p>
            <a:r>
              <a:rPr lang="en-US" altLang="zh-CN" i="1" dirty="0"/>
              <a:t>Note: The English text in the screenshot was automatically translated using Google Translate.</a:t>
            </a:r>
            <a:endParaRPr lang="zh-CN" altLang="en-US" i="1" dirty="0"/>
          </a:p>
        </p:txBody>
      </p:sp>
    </p:spTree>
    <p:extLst>
      <p:ext uri="{BB962C8B-B14F-4D97-AF65-F5344CB8AC3E}">
        <p14:creationId xmlns:p14="http://schemas.microsoft.com/office/powerpoint/2010/main" val="130136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FE693E1-7F45-45C9-9B87-3A3C2E9B0E03}"/>
              </a:ext>
            </a:extLst>
          </p:cNvPr>
          <p:cNvSpPr>
            <a:spLocks noGrp="1"/>
          </p:cNvSpPr>
          <p:nvPr>
            <p:ph type="title"/>
          </p:nvPr>
        </p:nvSpPr>
        <p:spPr/>
        <p:txBody>
          <a:bodyPr>
            <a:normAutofit fontScale="90000"/>
          </a:bodyPr>
          <a:lstStyle/>
          <a:p>
            <a:r>
              <a:rPr lang="en-US" altLang="zh-CN" b="1" i="1" dirty="0"/>
              <a:t>In this talk</a:t>
            </a:r>
            <a:endParaRPr lang="zh-CN" altLang="en-US" b="1" i="1" dirty="0"/>
          </a:p>
        </p:txBody>
      </p:sp>
      <p:sp>
        <p:nvSpPr>
          <p:cNvPr id="2" name="灯片编号占位符 1">
            <a:extLst>
              <a:ext uri="{FF2B5EF4-FFF2-40B4-BE49-F238E27FC236}">
                <a16:creationId xmlns:a16="http://schemas.microsoft.com/office/drawing/2014/main" id="{376F5B5B-6A05-4DF1-9AC3-8C68C6D52E87}"/>
              </a:ext>
            </a:extLst>
          </p:cNvPr>
          <p:cNvSpPr>
            <a:spLocks noGrp="1"/>
          </p:cNvSpPr>
          <p:nvPr>
            <p:ph type="sldNum" sz="quarter" idx="12"/>
          </p:nvPr>
        </p:nvSpPr>
        <p:spPr/>
        <p:txBody>
          <a:bodyPr/>
          <a:lstStyle/>
          <a:p>
            <a:fld id="{EFBAFEFF-5240-436E-82E5-56151E3F2C14}" type="slidenum">
              <a:rPr lang="zh-CN" altLang="en-US" smtClean="0"/>
              <a:t>58</a:t>
            </a:fld>
            <a:endParaRPr lang="zh-CN" altLang="en-US"/>
          </a:p>
        </p:txBody>
      </p:sp>
      <p:sp>
        <p:nvSpPr>
          <p:cNvPr id="4" name="内容占位符 3">
            <a:extLst>
              <a:ext uri="{FF2B5EF4-FFF2-40B4-BE49-F238E27FC236}">
                <a16:creationId xmlns:a16="http://schemas.microsoft.com/office/drawing/2014/main" id="{3F3E55B2-F52C-471D-8E68-45878B33ABC4}"/>
              </a:ext>
            </a:extLst>
          </p:cNvPr>
          <p:cNvSpPr>
            <a:spLocks noGrp="1"/>
          </p:cNvSpPr>
          <p:nvPr>
            <p:ph idx="1"/>
          </p:nvPr>
        </p:nvSpPr>
        <p:spPr/>
        <p:txBody>
          <a:bodyPr/>
          <a:lstStyle/>
          <a:p>
            <a:pPr marL="514350" indent="-514350">
              <a:lnSpc>
                <a:spcPct val="150000"/>
              </a:lnSpc>
              <a:buFont typeface="+mj-lt"/>
              <a:buAutoNum type="arabicPeriod"/>
            </a:pPr>
            <a:r>
              <a:rPr lang="en-US" altLang="zh-CN" sz="3200" dirty="0">
                <a:latin typeface="+mn-lt"/>
              </a:rPr>
              <a:t>AI use in education</a:t>
            </a:r>
          </a:p>
          <a:p>
            <a:pPr marL="514350" indent="-514350">
              <a:lnSpc>
                <a:spcPct val="150000"/>
              </a:lnSpc>
              <a:buFont typeface="+mj-lt"/>
              <a:buAutoNum type="arabicPeriod"/>
            </a:pPr>
            <a:r>
              <a:rPr lang="en-US" altLang="zh-CN" sz="3200" dirty="0">
                <a:latin typeface="+mn-lt"/>
              </a:rPr>
              <a:t>Proposed Prompting Quotient to update teachers’ digital literacy</a:t>
            </a:r>
          </a:p>
          <a:p>
            <a:pPr marL="514350" indent="-514350">
              <a:lnSpc>
                <a:spcPct val="150000"/>
              </a:lnSpc>
              <a:buFont typeface="+mj-lt"/>
              <a:buAutoNum type="arabicPeriod"/>
            </a:pPr>
            <a:r>
              <a:rPr lang="en-US" altLang="zh-CN" sz="3200" dirty="0">
                <a:latin typeface="+mn-lt"/>
              </a:rPr>
              <a:t>AI case scenarios for </a:t>
            </a:r>
            <a:r>
              <a:rPr lang="en-US" altLang="zh-CN" sz="3200" dirty="0" err="1">
                <a:latin typeface="+mn-lt"/>
              </a:rPr>
              <a:t>personalised</a:t>
            </a:r>
            <a:r>
              <a:rPr lang="en-US" altLang="zh-CN" sz="3200" dirty="0">
                <a:latin typeface="+mn-lt"/>
              </a:rPr>
              <a:t> ELT</a:t>
            </a:r>
          </a:p>
          <a:p>
            <a:endParaRPr lang="zh-CN" altLang="en-US" dirty="0"/>
          </a:p>
        </p:txBody>
      </p:sp>
    </p:spTree>
    <p:extLst>
      <p:ext uri="{BB962C8B-B14F-4D97-AF65-F5344CB8AC3E}">
        <p14:creationId xmlns:p14="http://schemas.microsoft.com/office/powerpoint/2010/main" val="8372210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83C062-5D07-46D2-A2FD-A70D86AF709E}"/>
              </a:ext>
            </a:extLst>
          </p:cNvPr>
          <p:cNvSpPr>
            <a:spLocks noGrp="1"/>
          </p:cNvSpPr>
          <p:nvPr>
            <p:ph type="title"/>
          </p:nvPr>
        </p:nvSpPr>
        <p:spPr>
          <a:xfrm>
            <a:off x="2175309" y="461448"/>
            <a:ext cx="9178491" cy="609831"/>
          </a:xfrm>
        </p:spPr>
        <p:txBody>
          <a:bodyPr>
            <a:normAutofit/>
          </a:bodyPr>
          <a:lstStyle/>
          <a:p>
            <a:r>
              <a:rPr lang="en-US" altLang="zh-CN" sz="3600" b="1" i="1" dirty="0"/>
              <a:t>Final thoughts: Student AI literacy</a:t>
            </a:r>
            <a:endParaRPr lang="zh-CN" altLang="en-US" sz="3600" b="1" i="1" dirty="0"/>
          </a:p>
        </p:txBody>
      </p:sp>
      <p:sp>
        <p:nvSpPr>
          <p:cNvPr id="3" name="灯片编号占位符 2">
            <a:extLst>
              <a:ext uri="{FF2B5EF4-FFF2-40B4-BE49-F238E27FC236}">
                <a16:creationId xmlns:a16="http://schemas.microsoft.com/office/drawing/2014/main" id="{37CA59DB-6FEC-4B84-843A-C6439E3AAE31}"/>
              </a:ext>
            </a:extLst>
          </p:cNvPr>
          <p:cNvSpPr>
            <a:spLocks noGrp="1"/>
          </p:cNvSpPr>
          <p:nvPr>
            <p:ph type="sldNum" sz="quarter" idx="12"/>
          </p:nvPr>
        </p:nvSpPr>
        <p:spPr/>
        <p:txBody>
          <a:bodyPr/>
          <a:lstStyle/>
          <a:p>
            <a:fld id="{EFBAFEFF-5240-436E-82E5-56151E3F2C14}" type="slidenum">
              <a:rPr lang="zh-CN" altLang="en-US" smtClean="0"/>
              <a:t>59</a:t>
            </a:fld>
            <a:endParaRPr lang="zh-CN" altLang="en-US"/>
          </a:p>
        </p:txBody>
      </p:sp>
      <p:sp>
        <p:nvSpPr>
          <p:cNvPr id="4" name="内容占位符 3">
            <a:extLst>
              <a:ext uri="{FF2B5EF4-FFF2-40B4-BE49-F238E27FC236}">
                <a16:creationId xmlns:a16="http://schemas.microsoft.com/office/drawing/2014/main" id="{65193E87-BB25-4544-ACAE-CBBE14DB3B98}"/>
              </a:ext>
            </a:extLst>
          </p:cNvPr>
          <p:cNvSpPr>
            <a:spLocks noGrp="1"/>
          </p:cNvSpPr>
          <p:nvPr>
            <p:ph idx="1"/>
          </p:nvPr>
        </p:nvSpPr>
        <p:spPr>
          <a:xfrm>
            <a:off x="1910994" y="1283052"/>
            <a:ext cx="9442806" cy="4873217"/>
          </a:xfrm>
        </p:spPr>
        <p:txBody>
          <a:bodyPr>
            <a:normAutofit lnSpcReduction="10000"/>
          </a:bodyPr>
          <a:lstStyle/>
          <a:p>
            <a:r>
              <a:rPr lang="en-US" altLang="zh-CN" sz="3600" dirty="0">
                <a:latin typeface="+mj-lt"/>
              </a:rPr>
              <a:t>The future is digital, and our children are AI natives.</a:t>
            </a:r>
          </a:p>
          <a:p>
            <a:r>
              <a:rPr lang="en-US" altLang="zh-CN" sz="3600" dirty="0">
                <a:latin typeface="+mj-lt"/>
              </a:rPr>
              <a:t>We hope that our children not only inhabit the future but shape it.</a:t>
            </a:r>
          </a:p>
          <a:p>
            <a:r>
              <a:rPr lang="en-US" altLang="zh-CN" sz="3600" dirty="0">
                <a:latin typeface="+mj-lt"/>
              </a:rPr>
              <a:t>ELT teachers need to guide the students to become creators, not just consumers, of technology.</a:t>
            </a:r>
          </a:p>
          <a:p>
            <a:r>
              <a:rPr lang="en-US" altLang="zh-CN" sz="3600" dirty="0">
                <a:latin typeface="+mj-lt"/>
              </a:rPr>
              <a:t>How can we prevent students from over-relying on AI and using it to cheat?</a:t>
            </a:r>
            <a:endParaRPr lang="zh-CN" altLang="en-US" sz="3600" dirty="0">
              <a:latin typeface="+mj-lt"/>
            </a:endParaRPr>
          </a:p>
        </p:txBody>
      </p:sp>
    </p:spTree>
    <p:extLst>
      <p:ext uri="{BB962C8B-B14F-4D97-AF65-F5344CB8AC3E}">
        <p14:creationId xmlns:p14="http://schemas.microsoft.com/office/powerpoint/2010/main" val="195005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FD7455A-F49D-438C-ABCF-803DF4DE8BD8}"/>
              </a:ext>
            </a:extLst>
          </p:cNvPr>
          <p:cNvSpPr>
            <a:spLocks noGrp="1"/>
          </p:cNvSpPr>
          <p:nvPr>
            <p:ph type="sldNum" sz="quarter" idx="12"/>
          </p:nvPr>
        </p:nvSpPr>
        <p:spPr/>
        <p:txBody>
          <a:bodyPr/>
          <a:lstStyle/>
          <a:p>
            <a:fld id="{EFBAFEFF-5240-436E-82E5-56151E3F2C14}" type="slidenum">
              <a:rPr lang="zh-CN" altLang="en-US" smtClean="0"/>
              <a:t>6</a:t>
            </a:fld>
            <a:endParaRPr lang="zh-CN" altLang="en-US"/>
          </a:p>
        </p:txBody>
      </p:sp>
      <p:pic>
        <p:nvPicPr>
          <p:cNvPr id="3" name="内容占位符 6">
            <a:extLst>
              <a:ext uri="{FF2B5EF4-FFF2-40B4-BE49-F238E27FC236}">
                <a16:creationId xmlns:a16="http://schemas.microsoft.com/office/drawing/2014/main" id="{7872F551-A0E9-4B27-B045-1127E9447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0094" y="402608"/>
            <a:ext cx="6336548" cy="5811179"/>
          </a:xfrm>
          <a:prstGeom prst="rect">
            <a:avLst/>
          </a:prstGeom>
        </p:spPr>
      </p:pic>
      <p:pic>
        <p:nvPicPr>
          <p:cNvPr id="5" name="图片 4">
            <a:extLst>
              <a:ext uri="{FF2B5EF4-FFF2-40B4-BE49-F238E27FC236}">
                <a16:creationId xmlns:a16="http://schemas.microsoft.com/office/drawing/2014/main" id="{233654C6-2CF0-4D44-8550-98A1210EC175}"/>
              </a:ext>
            </a:extLst>
          </p:cNvPr>
          <p:cNvPicPr>
            <a:picLocks noChangeAspect="1"/>
          </p:cNvPicPr>
          <p:nvPr/>
        </p:nvPicPr>
        <p:blipFill>
          <a:blip r:embed="rId3"/>
          <a:stretch>
            <a:fillRect/>
          </a:stretch>
        </p:blipFill>
        <p:spPr>
          <a:xfrm>
            <a:off x="9046642" y="868552"/>
            <a:ext cx="1846259" cy="1587582"/>
          </a:xfrm>
          <a:prstGeom prst="rect">
            <a:avLst/>
          </a:prstGeom>
        </p:spPr>
      </p:pic>
    </p:spTree>
    <p:extLst>
      <p:ext uri="{BB962C8B-B14F-4D97-AF65-F5344CB8AC3E}">
        <p14:creationId xmlns:p14="http://schemas.microsoft.com/office/powerpoint/2010/main" val="10166327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4F117F-CAD2-4550-B8BC-4BE0F05D5128}"/>
              </a:ext>
            </a:extLst>
          </p:cNvPr>
          <p:cNvSpPr>
            <a:spLocks noGrp="1"/>
          </p:cNvSpPr>
          <p:nvPr>
            <p:ph type="title"/>
          </p:nvPr>
        </p:nvSpPr>
        <p:spPr>
          <a:xfrm>
            <a:off x="2025030" y="473140"/>
            <a:ext cx="9010271" cy="609831"/>
          </a:xfrm>
        </p:spPr>
        <p:txBody>
          <a:bodyPr>
            <a:normAutofit fontScale="90000"/>
          </a:bodyPr>
          <a:lstStyle/>
          <a:p>
            <a:r>
              <a:rPr lang="en-US" altLang="zh-CN" b="1" i="1" dirty="0"/>
              <a:t>Final thoughts: Some good practices</a:t>
            </a:r>
            <a:endParaRPr lang="zh-CN" altLang="en-US" b="1" i="1" dirty="0"/>
          </a:p>
        </p:txBody>
      </p:sp>
      <p:sp>
        <p:nvSpPr>
          <p:cNvPr id="3" name="灯片编号占位符 2">
            <a:extLst>
              <a:ext uri="{FF2B5EF4-FFF2-40B4-BE49-F238E27FC236}">
                <a16:creationId xmlns:a16="http://schemas.microsoft.com/office/drawing/2014/main" id="{AF5E6E93-A6C7-4559-AB0E-9A835FABDF89}"/>
              </a:ext>
            </a:extLst>
          </p:cNvPr>
          <p:cNvSpPr>
            <a:spLocks noGrp="1"/>
          </p:cNvSpPr>
          <p:nvPr>
            <p:ph type="sldNum" sz="quarter" idx="12"/>
          </p:nvPr>
        </p:nvSpPr>
        <p:spPr/>
        <p:txBody>
          <a:bodyPr/>
          <a:lstStyle/>
          <a:p>
            <a:fld id="{EFBAFEFF-5240-436E-82E5-56151E3F2C14}" type="slidenum">
              <a:rPr lang="zh-CN" altLang="en-US" smtClean="0"/>
              <a:t>60</a:t>
            </a:fld>
            <a:endParaRPr lang="zh-CN" altLang="en-US"/>
          </a:p>
        </p:txBody>
      </p:sp>
      <p:sp>
        <p:nvSpPr>
          <p:cNvPr id="4" name="内容占位符 3">
            <a:extLst>
              <a:ext uri="{FF2B5EF4-FFF2-40B4-BE49-F238E27FC236}">
                <a16:creationId xmlns:a16="http://schemas.microsoft.com/office/drawing/2014/main" id="{68B7B8ED-CC41-4818-B704-E32A144E4234}"/>
              </a:ext>
            </a:extLst>
          </p:cNvPr>
          <p:cNvSpPr>
            <a:spLocks noGrp="1"/>
          </p:cNvSpPr>
          <p:nvPr>
            <p:ph idx="1"/>
          </p:nvPr>
        </p:nvSpPr>
        <p:spPr>
          <a:xfrm>
            <a:off x="1889760" y="1283052"/>
            <a:ext cx="9464039" cy="4873217"/>
          </a:xfrm>
        </p:spPr>
        <p:txBody>
          <a:bodyPr>
            <a:normAutofit/>
          </a:bodyPr>
          <a:lstStyle/>
          <a:p>
            <a:pPr algn="l">
              <a:buFont typeface="Arial" panose="020B0604020202020204" pitchFamily="34" charset="0"/>
              <a:buChar char="•"/>
            </a:pPr>
            <a:r>
              <a:rPr lang="en-US" altLang="zh-CN" b="0" i="0" dirty="0">
                <a:effectLst/>
                <a:latin typeface="+mn-lt"/>
              </a:rPr>
              <a:t>In some Chinese universities and schools, </a:t>
            </a:r>
          </a:p>
          <a:p>
            <a:pPr algn="l">
              <a:buFont typeface="Arial" panose="020B0604020202020204" pitchFamily="34" charset="0"/>
              <a:buChar char="•"/>
            </a:pPr>
            <a:r>
              <a:rPr lang="en-US" altLang="zh-CN" dirty="0">
                <a:latin typeface="+mn-lt"/>
              </a:rPr>
              <a:t>Students’ </a:t>
            </a:r>
            <a:r>
              <a:rPr lang="en-US" altLang="zh-CN" b="0" i="0" dirty="0">
                <a:effectLst/>
                <a:latin typeface="+mn-lt"/>
              </a:rPr>
              <a:t>AI use is encouraged to support learning.</a:t>
            </a:r>
          </a:p>
          <a:p>
            <a:pPr algn="l">
              <a:buFont typeface="Arial" panose="020B0604020202020204" pitchFamily="34" charset="0"/>
              <a:buChar char="•"/>
            </a:pPr>
            <a:r>
              <a:rPr lang="en-US" altLang="zh-CN" b="1" dirty="0">
                <a:latin typeface="+mn-lt"/>
              </a:rPr>
              <a:t>T</a:t>
            </a:r>
            <a:r>
              <a:rPr lang="en-US" altLang="zh-CN" b="1" i="0" dirty="0">
                <a:effectLst/>
                <a:latin typeface="+mn-lt"/>
              </a:rPr>
              <a:t>heir weekly AI assisted assignments are not graded.</a:t>
            </a:r>
          </a:p>
          <a:p>
            <a:r>
              <a:rPr lang="en-US" altLang="zh-CN" b="1" dirty="0">
                <a:latin typeface="+mn-lt"/>
              </a:rPr>
              <a:t>Required to submit interaction log or interaction recording with AI chatbots.</a:t>
            </a:r>
          </a:p>
          <a:p>
            <a:pPr algn="l">
              <a:buFont typeface="Arial" panose="020B0604020202020204" pitchFamily="34" charset="0"/>
              <a:buChar char="•"/>
            </a:pPr>
            <a:endParaRPr lang="en-US" altLang="zh-CN" b="0" i="0" dirty="0">
              <a:effectLst/>
              <a:latin typeface="+mn-lt"/>
            </a:endParaRPr>
          </a:p>
          <a:p>
            <a:r>
              <a:rPr lang="en-US" altLang="zh-CN" b="1" dirty="0">
                <a:latin typeface="+mn-lt"/>
              </a:rPr>
              <a:t>Students are required to take their mid-term and final exams in class without the help of AI.</a:t>
            </a:r>
            <a:endParaRPr lang="en-US" altLang="zh-CN" b="0" i="0" dirty="0">
              <a:effectLst/>
              <a:latin typeface="+mn-lt"/>
            </a:endParaRPr>
          </a:p>
          <a:p>
            <a:pPr algn="l">
              <a:buFont typeface="Arial" panose="020B0604020202020204" pitchFamily="34" charset="0"/>
              <a:buChar char="•"/>
            </a:pPr>
            <a:r>
              <a:rPr lang="en-US" altLang="zh-CN" b="0" i="0" dirty="0">
                <a:effectLst/>
                <a:latin typeface="+mn-lt"/>
              </a:rPr>
              <a:t>Enhances human-AI interaction and critical thinking ability.</a:t>
            </a:r>
            <a:endParaRPr lang="zh-CN" altLang="en-US" dirty="0">
              <a:latin typeface="+mn-lt"/>
            </a:endParaRPr>
          </a:p>
        </p:txBody>
      </p:sp>
    </p:spTree>
    <p:extLst>
      <p:ext uri="{BB962C8B-B14F-4D97-AF65-F5344CB8AC3E}">
        <p14:creationId xmlns:p14="http://schemas.microsoft.com/office/powerpoint/2010/main" val="12265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523D7B-4DE3-4EFF-8C95-E49DEAF1D35F}"/>
              </a:ext>
            </a:extLst>
          </p:cNvPr>
          <p:cNvSpPr>
            <a:spLocks noGrp="1"/>
          </p:cNvSpPr>
          <p:nvPr>
            <p:ph type="title"/>
          </p:nvPr>
        </p:nvSpPr>
        <p:spPr/>
        <p:txBody>
          <a:bodyPr>
            <a:normAutofit/>
          </a:bodyPr>
          <a:lstStyle/>
          <a:p>
            <a:r>
              <a:rPr lang="en-US" altLang="zh-CN" sz="3600" b="1" i="1" dirty="0"/>
              <a:t>Final thoughts: Not mentioned but as crucial</a:t>
            </a:r>
            <a:endParaRPr lang="zh-CN" altLang="en-US" sz="3600" b="1" i="1" dirty="0"/>
          </a:p>
        </p:txBody>
      </p:sp>
      <p:sp>
        <p:nvSpPr>
          <p:cNvPr id="3" name="灯片编号占位符 2">
            <a:extLst>
              <a:ext uri="{FF2B5EF4-FFF2-40B4-BE49-F238E27FC236}">
                <a16:creationId xmlns:a16="http://schemas.microsoft.com/office/drawing/2014/main" id="{1DEF7D31-87E6-4C7D-A8FF-81918CFAF35C}"/>
              </a:ext>
            </a:extLst>
          </p:cNvPr>
          <p:cNvSpPr>
            <a:spLocks noGrp="1"/>
          </p:cNvSpPr>
          <p:nvPr>
            <p:ph type="sldNum" sz="quarter" idx="12"/>
          </p:nvPr>
        </p:nvSpPr>
        <p:spPr/>
        <p:txBody>
          <a:bodyPr/>
          <a:lstStyle/>
          <a:p>
            <a:fld id="{EFBAFEFF-5240-436E-82E5-56151E3F2C14}" type="slidenum">
              <a:rPr lang="zh-CN" altLang="en-US" smtClean="0"/>
              <a:t>61</a:t>
            </a:fld>
            <a:endParaRPr lang="zh-CN" altLang="en-US"/>
          </a:p>
        </p:txBody>
      </p:sp>
      <p:sp>
        <p:nvSpPr>
          <p:cNvPr id="4" name="内容占位符 3">
            <a:extLst>
              <a:ext uri="{FF2B5EF4-FFF2-40B4-BE49-F238E27FC236}">
                <a16:creationId xmlns:a16="http://schemas.microsoft.com/office/drawing/2014/main" id="{A475B027-F23A-4DF5-8E44-7FCD16FD00D6}"/>
              </a:ext>
            </a:extLst>
          </p:cNvPr>
          <p:cNvSpPr>
            <a:spLocks noGrp="1"/>
          </p:cNvSpPr>
          <p:nvPr>
            <p:ph idx="1"/>
          </p:nvPr>
        </p:nvSpPr>
        <p:spPr>
          <a:xfrm>
            <a:off x="2126752" y="1623317"/>
            <a:ext cx="9227048" cy="4532952"/>
          </a:xfrm>
        </p:spPr>
        <p:txBody>
          <a:bodyPr>
            <a:normAutofit/>
          </a:bodyPr>
          <a:lstStyle/>
          <a:p>
            <a:pPr>
              <a:lnSpc>
                <a:spcPct val="150000"/>
              </a:lnSpc>
            </a:pPr>
            <a:r>
              <a:rPr lang="en-US" altLang="zh-CN" sz="3600" dirty="0">
                <a:latin typeface="+mn-lt"/>
              </a:rPr>
              <a:t>Training on hallucinations, bias, ethics, safety, and privacy in AI applications is a prerequisite for all teachers and learners.</a:t>
            </a:r>
            <a:endParaRPr lang="zh-CN" altLang="en-US" sz="3600" dirty="0">
              <a:latin typeface="+mn-lt"/>
            </a:endParaRPr>
          </a:p>
        </p:txBody>
      </p:sp>
    </p:spTree>
    <p:extLst>
      <p:ext uri="{BB962C8B-B14F-4D97-AF65-F5344CB8AC3E}">
        <p14:creationId xmlns:p14="http://schemas.microsoft.com/office/powerpoint/2010/main" val="18939937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7E75F9-D328-4237-BBDA-B87347B716AC}"/>
              </a:ext>
            </a:extLst>
          </p:cNvPr>
          <p:cNvSpPr>
            <a:spLocks noGrp="1"/>
          </p:cNvSpPr>
          <p:nvPr>
            <p:ph type="title"/>
          </p:nvPr>
        </p:nvSpPr>
        <p:spPr/>
        <p:txBody>
          <a:bodyPr>
            <a:normAutofit/>
          </a:bodyPr>
          <a:lstStyle/>
          <a:p>
            <a:r>
              <a:rPr lang="en-US" altLang="zh-CN" sz="3600" b="1" i="1" dirty="0"/>
              <a:t>Final thoughts: A look into the near future</a:t>
            </a:r>
            <a:endParaRPr lang="zh-CN" altLang="en-US" sz="3600" b="1" i="1" dirty="0"/>
          </a:p>
        </p:txBody>
      </p:sp>
      <p:sp>
        <p:nvSpPr>
          <p:cNvPr id="3" name="灯片编号占位符 2">
            <a:extLst>
              <a:ext uri="{FF2B5EF4-FFF2-40B4-BE49-F238E27FC236}">
                <a16:creationId xmlns:a16="http://schemas.microsoft.com/office/drawing/2014/main" id="{ABDA0F20-654F-4112-AF88-725B38039248}"/>
              </a:ext>
            </a:extLst>
          </p:cNvPr>
          <p:cNvSpPr>
            <a:spLocks noGrp="1"/>
          </p:cNvSpPr>
          <p:nvPr>
            <p:ph type="sldNum" sz="quarter" idx="12"/>
          </p:nvPr>
        </p:nvSpPr>
        <p:spPr/>
        <p:txBody>
          <a:bodyPr/>
          <a:lstStyle/>
          <a:p>
            <a:fld id="{EFBAFEFF-5240-436E-82E5-56151E3F2C14}" type="slidenum">
              <a:rPr lang="zh-CN" altLang="en-US" smtClean="0"/>
              <a:t>62</a:t>
            </a:fld>
            <a:endParaRPr lang="zh-CN" altLang="en-US"/>
          </a:p>
        </p:txBody>
      </p:sp>
      <p:sp>
        <p:nvSpPr>
          <p:cNvPr id="4" name="内容占位符 3">
            <a:extLst>
              <a:ext uri="{FF2B5EF4-FFF2-40B4-BE49-F238E27FC236}">
                <a16:creationId xmlns:a16="http://schemas.microsoft.com/office/drawing/2014/main" id="{80F2DC8C-E260-467F-8D7A-46B3F9E70A1F}"/>
              </a:ext>
            </a:extLst>
          </p:cNvPr>
          <p:cNvSpPr>
            <a:spLocks noGrp="1"/>
          </p:cNvSpPr>
          <p:nvPr>
            <p:ph idx="1"/>
          </p:nvPr>
        </p:nvSpPr>
        <p:spPr/>
        <p:txBody>
          <a:bodyPr/>
          <a:lstStyle/>
          <a:p>
            <a:pPr>
              <a:lnSpc>
                <a:spcPct val="150000"/>
              </a:lnSpc>
            </a:pPr>
            <a:r>
              <a:rPr lang="en-US" altLang="zh-CN" sz="2800" dirty="0">
                <a:latin typeface="Calibri" panose="020F0502020204030204" pitchFamily="34" charset="0"/>
                <a:ea typeface="Calibri" panose="020F0502020204030204" pitchFamily="34" charset="0"/>
                <a:cs typeface="Calibri" panose="020F0502020204030204" pitchFamily="34" charset="0"/>
              </a:rPr>
              <a:t>AI is not the future; it is already here.</a:t>
            </a:r>
          </a:p>
          <a:p>
            <a:pPr>
              <a:lnSpc>
                <a:spcPct val="150000"/>
              </a:lnSpc>
            </a:pPr>
            <a:r>
              <a:rPr lang="en-US" altLang="zh-CN" sz="2800" dirty="0">
                <a:latin typeface="Calibri" panose="020F0502020204030204" pitchFamily="34" charset="0"/>
                <a:ea typeface="Calibri" panose="020F0502020204030204" pitchFamily="34" charset="0"/>
                <a:cs typeface="Calibri" panose="020F0502020204030204" pitchFamily="34" charset="0"/>
              </a:rPr>
              <a:t>Human-AI tutor collaborative classroom</a:t>
            </a:r>
          </a:p>
          <a:p>
            <a:pPr>
              <a:lnSpc>
                <a:spcPct val="150000"/>
              </a:lnSpc>
            </a:pPr>
            <a:r>
              <a:rPr lang="en-US" altLang="zh-CN" sz="2800" dirty="0">
                <a:latin typeface="Calibri" panose="020F0502020204030204" pitchFamily="34" charset="0"/>
                <a:ea typeface="Calibri" panose="020F0502020204030204" pitchFamily="34" charset="0"/>
                <a:cs typeface="Calibri" panose="020F0502020204030204" pitchFamily="34" charset="0"/>
              </a:rPr>
              <a:t>Be prepared and... Fasten your seatbelts!</a:t>
            </a:r>
          </a:p>
          <a:p>
            <a:pPr>
              <a:lnSpc>
                <a:spcPct val="150000"/>
              </a:lnSpc>
            </a:pPr>
            <a:endParaRPr lang="en-US" altLang="zh-CN" sz="28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US" altLang="zh-CN" sz="2800" dirty="0">
                <a:latin typeface="Calibri" panose="020F0502020204030204" pitchFamily="34" charset="0"/>
                <a:ea typeface="Calibri" panose="020F0502020204030204" pitchFamily="34" charset="0"/>
                <a:cs typeface="Calibri" panose="020F0502020204030204" pitchFamily="34" charset="0"/>
              </a:rPr>
              <a:t>The prompting quotient remains essential for effectively managing an AI-powered ELT classroom.</a:t>
            </a:r>
            <a:endParaRPr lang="zh-CN" altLang="en-US" dirty="0"/>
          </a:p>
        </p:txBody>
      </p:sp>
    </p:spTree>
    <p:extLst>
      <p:ext uri="{BB962C8B-B14F-4D97-AF65-F5344CB8AC3E}">
        <p14:creationId xmlns:p14="http://schemas.microsoft.com/office/powerpoint/2010/main" val="12366071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AFD3152A-F27C-B1B4-629F-C45D925B83DE}"/>
              </a:ext>
            </a:extLst>
          </p:cNvPr>
          <p:cNvSpPr>
            <a:spLocks noGrp="1"/>
          </p:cNvSpPr>
          <p:nvPr>
            <p:ph type="ftr" sz="quarter" idx="11"/>
          </p:nvPr>
        </p:nvSpPr>
        <p:spPr/>
        <p:txBody>
          <a:bodyPr/>
          <a:lstStyle/>
          <a:p>
            <a:pPr>
              <a:defRPr/>
            </a:pPr>
            <a:r>
              <a:rPr lang="en-US" altLang="zh-CN"/>
              <a:t>corpus.bfsu.edu.cn</a:t>
            </a:r>
            <a:endParaRPr lang="zh-CN" altLang="en-US"/>
          </a:p>
        </p:txBody>
      </p:sp>
      <p:pic>
        <p:nvPicPr>
          <p:cNvPr id="3481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588" y="0"/>
            <a:ext cx="5329237"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601FEE6-8ABF-4A8A-8BB3-2C76AC7AA013}"/>
              </a:ext>
            </a:extLst>
          </p:cNvPr>
          <p:cNvSpPr>
            <a:spLocks noGrp="1"/>
          </p:cNvSpPr>
          <p:nvPr>
            <p:ph type="sldNum" sz="quarter" idx="12"/>
          </p:nvPr>
        </p:nvSpPr>
        <p:spPr/>
        <p:txBody>
          <a:bodyPr/>
          <a:lstStyle/>
          <a:p>
            <a:fld id="{EFBAFEFF-5240-436E-82E5-56151E3F2C14}" type="slidenum">
              <a:rPr lang="zh-CN" altLang="en-US" smtClean="0"/>
              <a:t>7</a:t>
            </a:fld>
            <a:endParaRPr lang="zh-CN" altLang="en-US"/>
          </a:p>
        </p:txBody>
      </p:sp>
      <p:pic>
        <p:nvPicPr>
          <p:cNvPr id="3" name="内容占位符 6">
            <a:extLst>
              <a:ext uri="{FF2B5EF4-FFF2-40B4-BE49-F238E27FC236}">
                <a16:creationId xmlns:a16="http://schemas.microsoft.com/office/drawing/2014/main" id="{AF6CC2CD-333C-41BF-9119-E29BAC1BE787}"/>
              </a:ext>
            </a:extLst>
          </p:cNvPr>
          <p:cNvPicPr>
            <a:picLocks noChangeAspect="1"/>
          </p:cNvPicPr>
          <p:nvPr/>
        </p:nvPicPr>
        <p:blipFill rotWithShape="1">
          <a:blip r:embed="rId2">
            <a:extLst>
              <a:ext uri="{28A0092B-C50C-407E-A947-70E740481C1C}">
                <a14:useLocalDpi xmlns:a14="http://schemas.microsoft.com/office/drawing/2010/main" val="0"/>
              </a:ext>
            </a:extLst>
          </a:blip>
          <a:srcRect r="2767"/>
          <a:stretch/>
        </p:blipFill>
        <p:spPr>
          <a:xfrm>
            <a:off x="1225119" y="232275"/>
            <a:ext cx="9587884" cy="6019514"/>
          </a:xfrm>
          <a:prstGeom prst="rect">
            <a:avLst/>
          </a:prstGeom>
        </p:spPr>
      </p:pic>
    </p:spTree>
    <p:extLst>
      <p:ext uri="{BB962C8B-B14F-4D97-AF65-F5344CB8AC3E}">
        <p14:creationId xmlns:p14="http://schemas.microsoft.com/office/powerpoint/2010/main" val="2155163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E395F4A-F8A2-469B-A64A-0D3F20FEC941}"/>
              </a:ext>
            </a:extLst>
          </p:cNvPr>
          <p:cNvSpPr>
            <a:spLocks noGrp="1"/>
          </p:cNvSpPr>
          <p:nvPr>
            <p:ph type="title"/>
          </p:nvPr>
        </p:nvSpPr>
        <p:spPr/>
        <p:txBody>
          <a:bodyPr>
            <a:normAutofit fontScale="90000"/>
          </a:bodyPr>
          <a:lstStyle/>
          <a:p>
            <a:pPr algn="ctr"/>
            <a:r>
              <a:rPr lang="en-GB" altLang="zh-CN" b="1" i="1" dirty="0"/>
              <a:t>UNESCO (2023)</a:t>
            </a:r>
            <a:endParaRPr lang="zh-CN" altLang="en-US" b="1" i="1" dirty="0"/>
          </a:p>
        </p:txBody>
      </p:sp>
      <p:sp>
        <p:nvSpPr>
          <p:cNvPr id="2" name="灯片编号占位符 1">
            <a:extLst>
              <a:ext uri="{FF2B5EF4-FFF2-40B4-BE49-F238E27FC236}">
                <a16:creationId xmlns:a16="http://schemas.microsoft.com/office/drawing/2014/main" id="{AF668596-AB4C-4620-876A-A4C199E2F56C}"/>
              </a:ext>
            </a:extLst>
          </p:cNvPr>
          <p:cNvSpPr>
            <a:spLocks noGrp="1"/>
          </p:cNvSpPr>
          <p:nvPr>
            <p:ph type="sldNum" sz="quarter" idx="12"/>
          </p:nvPr>
        </p:nvSpPr>
        <p:spPr/>
        <p:txBody>
          <a:bodyPr/>
          <a:lstStyle/>
          <a:p>
            <a:fld id="{EFBAFEFF-5240-436E-82E5-56151E3F2C14}" type="slidenum">
              <a:rPr lang="zh-CN" altLang="en-US" smtClean="0"/>
              <a:t>8</a:t>
            </a:fld>
            <a:endParaRPr lang="zh-CN" altLang="en-US"/>
          </a:p>
        </p:txBody>
      </p:sp>
      <p:pic>
        <p:nvPicPr>
          <p:cNvPr id="6" name="图片 5">
            <a:extLst>
              <a:ext uri="{FF2B5EF4-FFF2-40B4-BE49-F238E27FC236}">
                <a16:creationId xmlns:a16="http://schemas.microsoft.com/office/drawing/2014/main" id="{BAC7517E-45A7-40F8-A54B-97A58AB0145B}"/>
              </a:ext>
            </a:extLst>
          </p:cNvPr>
          <p:cNvPicPr>
            <a:picLocks noChangeAspect="1"/>
          </p:cNvPicPr>
          <p:nvPr/>
        </p:nvPicPr>
        <p:blipFill>
          <a:blip r:embed="rId2"/>
          <a:stretch>
            <a:fillRect/>
          </a:stretch>
        </p:blipFill>
        <p:spPr>
          <a:xfrm>
            <a:off x="3399751" y="1199437"/>
            <a:ext cx="6897824" cy="4956832"/>
          </a:xfrm>
          <a:prstGeom prst="rect">
            <a:avLst/>
          </a:prstGeom>
        </p:spPr>
      </p:pic>
    </p:spTree>
    <p:extLst>
      <p:ext uri="{BB962C8B-B14F-4D97-AF65-F5344CB8AC3E}">
        <p14:creationId xmlns:p14="http://schemas.microsoft.com/office/powerpoint/2010/main" val="3838342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1E7EB1-7889-4765-A689-96AB851CAC49}"/>
              </a:ext>
            </a:extLst>
          </p:cNvPr>
          <p:cNvSpPr>
            <a:spLocks noGrp="1"/>
          </p:cNvSpPr>
          <p:nvPr>
            <p:ph type="title"/>
          </p:nvPr>
        </p:nvSpPr>
        <p:spPr/>
        <p:txBody>
          <a:bodyPr>
            <a:normAutofit fontScale="90000"/>
          </a:bodyPr>
          <a:lstStyle/>
          <a:p>
            <a:r>
              <a:rPr lang="en-US" altLang="zh-CN" b="1" i="1" dirty="0"/>
              <a:t>UK Department for Education (2024)</a:t>
            </a:r>
            <a:endParaRPr lang="zh-CN" altLang="en-US" b="1" i="1" dirty="0"/>
          </a:p>
        </p:txBody>
      </p:sp>
      <p:sp>
        <p:nvSpPr>
          <p:cNvPr id="3" name="灯片编号占位符 2">
            <a:extLst>
              <a:ext uri="{FF2B5EF4-FFF2-40B4-BE49-F238E27FC236}">
                <a16:creationId xmlns:a16="http://schemas.microsoft.com/office/drawing/2014/main" id="{47B17BC3-F6C9-4050-A861-9BF6D40DFD42}"/>
              </a:ext>
            </a:extLst>
          </p:cNvPr>
          <p:cNvSpPr>
            <a:spLocks noGrp="1"/>
          </p:cNvSpPr>
          <p:nvPr>
            <p:ph type="sldNum" sz="quarter" idx="12"/>
          </p:nvPr>
        </p:nvSpPr>
        <p:spPr/>
        <p:txBody>
          <a:bodyPr/>
          <a:lstStyle/>
          <a:p>
            <a:fld id="{EFBAFEFF-5240-436E-82E5-56151E3F2C14}" type="slidenum">
              <a:rPr lang="zh-CN" altLang="en-US" smtClean="0"/>
              <a:t>9</a:t>
            </a:fld>
            <a:endParaRPr lang="zh-CN" altLang="en-US"/>
          </a:p>
        </p:txBody>
      </p:sp>
      <p:pic>
        <p:nvPicPr>
          <p:cNvPr id="6" name="图片 5">
            <a:extLst>
              <a:ext uri="{FF2B5EF4-FFF2-40B4-BE49-F238E27FC236}">
                <a16:creationId xmlns:a16="http://schemas.microsoft.com/office/drawing/2014/main" id="{9C982A76-A061-4380-9B15-7118397D891C}"/>
              </a:ext>
            </a:extLst>
          </p:cNvPr>
          <p:cNvPicPr>
            <a:picLocks noChangeAspect="1"/>
          </p:cNvPicPr>
          <p:nvPr/>
        </p:nvPicPr>
        <p:blipFill>
          <a:blip r:embed="rId2"/>
          <a:stretch>
            <a:fillRect/>
          </a:stretch>
        </p:blipFill>
        <p:spPr>
          <a:xfrm>
            <a:off x="1987928" y="1283052"/>
            <a:ext cx="8456552" cy="5153363"/>
          </a:xfrm>
          <a:prstGeom prst="rect">
            <a:avLst/>
          </a:prstGeom>
        </p:spPr>
      </p:pic>
    </p:spTree>
    <p:extLst>
      <p:ext uri="{BB962C8B-B14F-4D97-AF65-F5344CB8AC3E}">
        <p14:creationId xmlns:p14="http://schemas.microsoft.com/office/powerpoint/2010/main" val="109089998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Calibri"/>
        <a:ea typeface="黑体"/>
        <a:cs typeface=""/>
      </a:majorFont>
      <a:minorFont>
        <a:latin typeface="Calibri"/>
        <a:ea typeface="仿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7964</TotalTime>
  <Words>2004</Words>
  <Application>Microsoft Office PowerPoint</Application>
  <PresentationFormat>宽屏</PresentationFormat>
  <Paragraphs>257</Paragraphs>
  <Slides>63</Slides>
  <Notes>8</Notes>
  <HiddenSlides>0</HiddenSlides>
  <MMClips>3</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63</vt:i4>
      </vt:variant>
    </vt:vector>
  </HeadingPairs>
  <TitlesOfParts>
    <vt:vector size="69" baseType="lpstr">
      <vt:lpstr>DM Sans</vt:lpstr>
      <vt:lpstr>等线</vt:lpstr>
      <vt:lpstr>微软雅黑</vt:lpstr>
      <vt:lpstr>Arial</vt:lpstr>
      <vt:lpstr>Calibri</vt:lpstr>
      <vt:lpstr>Office 主题​​</vt:lpstr>
      <vt:lpstr>Updating ELT teachers’ digital literacy with  ‘Prompting Quotient’ in the age of generative AI</vt:lpstr>
      <vt:lpstr>Updating ELT teachers’ digital literacy with  ‘Prompting Quotient’ in the age of generative AI</vt:lpstr>
      <vt:lpstr>Updating ELT teachers’ digital literacy with  ‘Prompting Quotient’ in the age of generative AI</vt:lpstr>
      <vt:lpstr>Updating ELT teachers’ digital literacy with  ‘Prompting Quotient’ in the age of generative AI</vt:lpstr>
      <vt:lpstr>Key points</vt:lpstr>
      <vt:lpstr>PowerPoint 演示文稿</vt:lpstr>
      <vt:lpstr>PowerPoint 演示文稿</vt:lpstr>
      <vt:lpstr>UNESCO (2023)</vt:lpstr>
      <vt:lpstr>UK Department for Education (2024)</vt:lpstr>
      <vt:lpstr>PowerPoint 演示文稿</vt:lpstr>
      <vt:lpstr>Digital Promise (2024)</vt:lpstr>
      <vt:lpstr>PowerPoint 演示文稿</vt:lpstr>
      <vt:lpstr>UNICEF (2024)</vt:lpstr>
      <vt:lpstr>PowerPoint 演示文稿</vt:lpstr>
      <vt:lpstr>UNESCO framework</vt:lpstr>
      <vt:lpstr>China’s National Standard for Digital Literacy of Teachers</vt:lpstr>
      <vt:lpstr>The standard perfectly stopped at the dawn of GenAI.</vt:lpstr>
      <vt:lpstr>1st &amp; 2nd tier dimensions of teachers’ digital literacy</vt:lpstr>
      <vt:lpstr>5 key 1st tier dimensions for teachers’ digital literacy</vt:lpstr>
      <vt:lpstr>Tier 2 dimensions:  3. Digital application</vt:lpstr>
      <vt:lpstr>PowerPoint 演示文稿</vt:lpstr>
      <vt:lpstr>Interim summary</vt:lpstr>
      <vt:lpstr>This talk</vt:lpstr>
      <vt:lpstr>The last mile problem</vt:lpstr>
      <vt:lpstr>In practice</vt:lpstr>
      <vt:lpstr>Prompting Quotient</vt:lpstr>
      <vt:lpstr>Key components of Prompting Quotient </vt:lpstr>
      <vt:lpstr>PowerPoint 演示文稿</vt:lpstr>
      <vt:lpstr>Human-AI collaboration: The 20/80 rule</vt:lpstr>
      <vt:lpstr>The vital role of human teachers in their 20% task</vt:lpstr>
      <vt:lpstr>Applications of LLMs in FLT and Research</vt:lpstr>
      <vt:lpstr>Learning-centeredness &amp; personalised learning</vt:lpstr>
      <vt:lpstr>PowerPoint 演示文稿</vt:lpstr>
      <vt:lpstr>PowerPoint 演示文稿</vt:lpstr>
      <vt:lpstr>PowerPoint 演示文稿</vt:lpstr>
      <vt:lpstr>Personalised curriculum &amp; syllabus with AI</vt:lpstr>
      <vt:lpstr>Personalised curriculum &amp; syllabus with AI</vt:lpstr>
      <vt:lpstr>Personalised curriculum &amp; syllabus with AI</vt:lpstr>
      <vt:lpstr>Customised materials for level, topic, and skills</vt:lpstr>
      <vt:lpstr>From Zero to Hero: A Volunteering Journey</vt:lpstr>
      <vt:lpstr>PowerPoint 演示文稿</vt:lpstr>
      <vt:lpstr>PowerPoint 演示文稿</vt:lpstr>
      <vt:lpstr>PowerPoint 演示文稿</vt:lpstr>
      <vt:lpstr>Word count, POV, target audience</vt:lpstr>
      <vt:lpstr>The 3rd-person-point-of-view version</vt:lpstr>
      <vt:lpstr>PowerPoint 演示文稿</vt:lpstr>
      <vt:lpstr>Zero to Hero Song: Winter Dance </vt:lpstr>
      <vt:lpstr>Role play (with a non-L1 English professional)</vt:lpstr>
      <vt:lpstr>PromptBank</vt:lpstr>
      <vt:lpstr>https://promptbank.unipus.cn</vt:lpstr>
      <vt:lpstr>PowerPoint 演示文稿</vt:lpstr>
      <vt:lpstr>AI for College English Teachers Workshop</vt:lpstr>
      <vt:lpstr>AI for K-12 English Teachers Workshop</vt:lpstr>
      <vt:lpstr>AI for K-12 English Teachers Workshop</vt:lpstr>
      <vt:lpstr>18 top university led AI-enabled edu platforms</vt:lpstr>
      <vt:lpstr>PowerPoint 演示文稿</vt:lpstr>
      <vt:lpstr>AI English teaching assistant</vt:lpstr>
      <vt:lpstr>In this talk</vt:lpstr>
      <vt:lpstr>Final thoughts: Student AI literacy</vt:lpstr>
      <vt:lpstr>Final thoughts: Some good practices</vt:lpstr>
      <vt:lpstr>Final thoughts: Not mentioned but as crucial</vt:lpstr>
      <vt:lpstr>Final thoughts: A look into the near future</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Prompting_Quotient</dc:title>
  <dc:creator>Jiajin Xu</dc:creator>
  <cp:lastModifiedBy>Author</cp:lastModifiedBy>
  <cp:revision>1724</cp:revision>
  <dcterms:created xsi:type="dcterms:W3CDTF">2022-12-02T18:57:31Z</dcterms:created>
  <dcterms:modified xsi:type="dcterms:W3CDTF">2024-11-13T08:42:27Z</dcterms:modified>
</cp:coreProperties>
</file>